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40">
          <p15:clr>
            <a:srgbClr val="A4A3A4"/>
          </p15:clr>
        </p15:guide>
        <p15:guide id="2" pos="846">
          <p15:clr>
            <a:srgbClr val="A4A3A4"/>
          </p15:clr>
        </p15:guide>
        <p15:guide id="3" pos="6390">
          <p15:clr>
            <a:srgbClr val="A4A3A4"/>
          </p15:clr>
        </p15:guide>
        <p15:guide id="4" orient="horz" pos="958">
          <p15:clr>
            <a:srgbClr val="A4A3A4"/>
          </p15:clr>
        </p15:guide>
        <p15:guide id="5" orient="horz" pos="1412">
          <p15:clr>
            <a:srgbClr val="A4A3A4"/>
          </p15:clr>
        </p15:guide>
        <p15:guide id="6" pos="2389">
          <p15:clr>
            <a:srgbClr val="A4A3A4"/>
          </p15:clr>
        </p15:guide>
        <p15:guide id="7" pos="1527">
          <p15:clr>
            <a:srgbClr val="A4A3A4"/>
          </p15:clr>
        </p15:guide>
        <p15:guide id="8" orient="horz" pos="3385">
          <p15:clr>
            <a:srgbClr val="A4A3A4"/>
          </p15:clr>
        </p15:guide>
        <p15:guide id="9" orient="horz" pos="3543">
          <p15:clr>
            <a:srgbClr val="A4A3A4"/>
          </p15:clr>
        </p15:guide>
        <p15:guide id="10" pos="3885">
          <p15:clr>
            <a:srgbClr val="A4A3A4"/>
          </p15:clr>
        </p15:guide>
        <p15:guide id="11" pos="1413">
          <p15:clr>
            <a:srgbClr val="A4A3A4"/>
          </p15:clr>
        </p15:guide>
        <p15:guide id="12" pos="1752">
          <p15:clr>
            <a:srgbClr val="A4A3A4"/>
          </p15:clr>
        </p15:guide>
        <p15:guide id="13" pos="2100">
          <p15:clr>
            <a:srgbClr val="A4A3A4"/>
          </p15:clr>
        </p15:guide>
        <p15:guide id="14" pos="2448">
          <p15:clr>
            <a:srgbClr val="A4A3A4"/>
          </p15:clr>
        </p15:guide>
        <p15:guide id="15" pos="4815">
          <p15:clr>
            <a:srgbClr val="A4A3A4"/>
          </p15:clr>
        </p15:guide>
        <p15:guide id="16" pos="3132">
          <p15:clr>
            <a:srgbClr val="A4A3A4"/>
          </p15:clr>
        </p15:guide>
        <p15:guide id="17" orient="horz" pos="300">
          <p15:clr>
            <a:srgbClr val="A4A3A4"/>
          </p15:clr>
        </p15:guide>
        <p15:guide id="18" pos="6766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3" roundtripDataSignature="AMtx7mhgXLwskLUOz4ZEKkTHRJ54Om8e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40" orient="horz"/>
        <p:guide pos="846"/>
        <p:guide pos="6390"/>
        <p:guide pos="958" orient="horz"/>
        <p:guide pos="1412" orient="horz"/>
        <p:guide pos="2389"/>
        <p:guide pos="1527"/>
        <p:guide pos="3385" orient="horz"/>
        <p:guide pos="3543" orient="horz"/>
        <p:guide pos="3885"/>
        <p:guide pos="1413"/>
        <p:guide pos="1752"/>
        <p:guide pos="2100"/>
        <p:guide pos="2448"/>
        <p:guide pos="4815"/>
        <p:guide pos="3132"/>
        <p:guide pos="300" orient="horz"/>
        <p:guide pos="676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결론 시사점 요약</a:t>
            </a:r>
            <a:endParaRPr/>
          </a:p>
        </p:txBody>
      </p:sp>
      <p:sp>
        <p:nvSpPr>
          <p:cNvPr id="476" name="Google Shape;476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세로 텍스트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세로 제목 및 텍스트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구역 머리글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콘텐츠 2개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비교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빈 화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콘텐츠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그림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Relationship Id="rId4" Type="http://schemas.openxmlformats.org/officeDocument/2006/relationships/image" Target="../media/image30.png"/><Relationship Id="rId5" Type="http://schemas.openxmlformats.org/officeDocument/2006/relationships/image" Target="../media/image27.png"/><Relationship Id="rId6" Type="http://schemas.openxmlformats.org/officeDocument/2006/relationships/image" Target="../media/image3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7.png"/><Relationship Id="rId4" Type="http://schemas.openxmlformats.org/officeDocument/2006/relationships/image" Target="../media/image35.png"/><Relationship Id="rId5" Type="http://schemas.openxmlformats.org/officeDocument/2006/relationships/image" Target="../media/image3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6.png"/><Relationship Id="rId4" Type="http://schemas.openxmlformats.org/officeDocument/2006/relationships/image" Target="../media/image39.png"/><Relationship Id="rId5" Type="http://schemas.openxmlformats.org/officeDocument/2006/relationships/image" Target="../media/image4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jpg"/><Relationship Id="rId10" Type="http://schemas.openxmlformats.org/officeDocument/2006/relationships/image" Target="../media/image6.jpg"/><Relationship Id="rId13" Type="http://schemas.openxmlformats.org/officeDocument/2006/relationships/image" Target="../media/image17.png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4.jpg"/><Relationship Id="rId9" Type="http://schemas.openxmlformats.org/officeDocument/2006/relationships/image" Target="../media/image5.png"/><Relationship Id="rId15" Type="http://schemas.openxmlformats.org/officeDocument/2006/relationships/image" Target="../media/image14.png"/><Relationship Id="rId14" Type="http://schemas.openxmlformats.org/officeDocument/2006/relationships/image" Target="../media/image7.png"/><Relationship Id="rId16" Type="http://schemas.openxmlformats.org/officeDocument/2006/relationships/image" Target="../media/image12.png"/><Relationship Id="rId5" Type="http://schemas.openxmlformats.org/officeDocument/2006/relationships/image" Target="../media/image1.jpg"/><Relationship Id="rId6" Type="http://schemas.openxmlformats.org/officeDocument/2006/relationships/image" Target="../media/image3.jpg"/><Relationship Id="rId7" Type="http://schemas.openxmlformats.org/officeDocument/2006/relationships/image" Target="../media/image2.png"/><Relationship Id="rId8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7.png"/><Relationship Id="rId10" Type="http://schemas.openxmlformats.org/officeDocument/2006/relationships/image" Target="../media/image42.png"/><Relationship Id="rId13" Type="http://schemas.openxmlformats.org/officeDocument/2006/relationships/image" Target="../media/image29.png"/><Relationship Id="rId1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9" Type="http://schemas.openxmlformats.org/officeDocument/2006/relationships/image" Target="../media/image14.png"/><Relationship Id="rId15" Type="http://schemas.openxmlformats.org/officeDocument/2006/relationships/image" Target="../media/image12.png"/><Relationship Id="rId14" Type="http://schemas.openxmlformats.org/officeDocument/2006/relationships/image" Target="../media/image41.png"/><Relationship Id="rId5" Type="http://schemas.openxmlformats.org/officeDocument/2006/relationships/image" Target="../media/image3.jpg"/><Relationship Id="rId6" Type="http://schemas.openxmlformats.org/officeDocument/2006/relationships/image" Target="../media/image2.png"/><Relationship Id="rId7" Type="http://schemas.openxmlformats.org/officeDocument/2006/relationships/image" Target="../media/image6.jpg"/><Relationship Id="rId8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hyperlink" Target="http://www.cs.pitt.edu/mpqa,2002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lver iMac and Magic Keyboard on ta ble near white printer paper" id="88" name="Google Shape;8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0" y="0"/>
            <a:ext cx="12192000" cy="13716000"/>
          </a:xfrm>
          <a:prstGeom prst="rect">
            <a:avLst/>
          </a:prstGeom>
          <a:gradFill>
            <a:gsLst>
              <a:gs pos="0">
                <a:srgbClr val="A38975">
                  <a:alpha val="64705"/>
                </a:srgbClr>
              </a:gs>
              <a:gs pos="82000">
                <a:srgbClr val="9D806B">
                  <a:alpha val="89803"/>
                </a:srgbClr>
              </a:gs>
              <a:gs pos="100000">
                <a:srgbClr val="9D806B">
                  <a:alpha val="89803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90" name="Google Shape;90;p1"/>
          <p:cNvGrpSpPr/>
          <p:nvPr/>
        </p:nvGrpSpPr>
        <p:grpSpPr>
          <a:xfrm>
            <a:off x="1155700" y="1663700"/>
            <a:ext cx="5571600" cy="3526273"/>
            <a:chOff x="1155700" y="1663700"/>
            <a:chExt cx="5571600" cy="3526273"/>
          </a:xfrm>
        </p:grpSpPr>
        <p:grpSp>
          <p:nvGrpSpPr>
            <p:cNvPr id="91" name="Google Shape;91;p1"/>
            <p:cNvGrpSpPr/>
            <p:nvPr/>
          </p:nvGrpSpPr>
          <p:grpSpPr>
            <a:xfrm>
              <a:off x="1155700" y="1663700"/>
              <a:ext cx="5571600" cy="1942147"/>
              <a:chOff x="1155700" y="2171700"/>
              <a:chExt cx="5571600" cy="1942147"/>
            </a:xfrm>
          </p:grpSpPr>
          <p:sp>
            <p:nvSpPr>
              <p:cNvPr id="92" name="Google Shape;92;p1"/>
              <p:cNvSpPr txBox="1"/>
              <p:nvPr/>
            </p:nvSpPr>
            <p:spPr>
              <a:xfrm>
                <a:off x="1155700" y="2171700"/>
                <a:ext cx="55716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40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Voice of the Customers:</a:t>
                </a:r>
                <a:endParaRPr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1"/>
              <p:cNvSpPr txBox="1"/>
              <p:nvPr/>
            </p:nvSpPr>
            <p:spPr>
              <a:xfrm>
                <a:off x="1155700" y="2788831"/>
                <a:ext cx="38238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2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Mining Online Customer Reviews </a:t>
                </a:r>
                <a:endParaRPr/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2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for Product Feature-based Ranking</a:t>
                </a:r>
                <a:endParaRPr sz="2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1"/>
              <p:cNvSpPr txBox="1"/>
              <p:nvPr/>
            </p:nvSpPr>
            <p:spPr>
              <a:xfrm>
                <a:off x="1155700" y="3405961"/>
                <a:ext cx="2515753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4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Review PT</a:t>
                </a:r>
                <a:endParaRPr sz="4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95" name="Google Shape;95;p1"/>
            <p:cNvCxnSpPr/>
            <p:nvPr/>
          </p:nvCxnSpPr>
          <p:spPr>
            <a:xfrm>
              <a:off x="1304925" y="4814570"/>
              <a:ext cx="192881" cy="0"/>
            </a:xfrm>
            <a:prstGeom prst="straightConnector1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6" name="Google Shape;96;p1"/>
            <p:cNvSpPr txBox="1"/>
            <p:nvPr/>
          </p:nvSpPr>
          <p:spPr>
            <a:xfrm>
              <a:off x="1196182" y="4851419"/>
              <a:ext cx="861133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2019. 08</a:t>
              </a:r>
              <a:endPara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1"/>
          <p:cNvSpPr txBox="1"/>
          <p:nvPr/>
        </p:nvSpPr>
        <p:spPr>
          <a:xfrm>
            <a:off x="1155699" y="4132472"/>
            <a:ext cx="106150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5조 </a:t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0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Person Holding White Ceramic Coffee Cup Leaning on Brown Wooden Table" id="421" name="Google Shape;42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175577"/>
            <a:ext cx="12192001" cy="2682422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10"/>
          <p:cNvSpPr/>
          <p:nvPr/>
        </p:nvSpPr>
        <p:spPr>
          <a:xfrm>
            <a:off x="1282700" y="-9526"/>
            <a:ext cx="9626600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3" name="Google Shape;423;p10"/>
          <p:cNvSpPr/>
          <p:nvPr/>
        </p:nvSpPr>
        <p:spPr>
          <a:xfrm>
            <a:off x="1671438" y="706288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4" name="Google Shape;424;p10"/>
          <p:cNvCxnSpPr/>
          <p:nvPr/>
        </p:nvCxnSpPr>
        <p:spPr>
          <a:xfrm>
            <a:off x="1802423" y="1875525"/>
            <a:ext cx="8343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25" name="Google Shape;425;p10"/>
          <p:cNvSpPr/>
          <p:nvPr/>
        </p:nvSpPr>
        <p:spPr>
          <a:xfrm>
            <a:off x="1956305" y="2146340"/>
            <a:ext cx="568750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그래프 작성 </a:t>
            </a:r>
            <a:endParaRPr sz="2800">
              <a:solidFill>
                <a:srgbClr val="6C42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10"/>
          <p:cNvSpPr/>
          <p:nvPr/>
        </p:nvSpPr>
        <p:spPr>
          <a:xfrm>
            <a:off x="1806074" y="1720447"/>
            <a:ext cx="1180195" cy="1364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200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rPr>
              <a:t>06</a:t>
            </a:r>
            <a:endParaRPr sz="7200">
              <a:solidFill>
                <a:srgbClr val="6C422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7" name="Google Shape;427;p10"/>
          <p:cNvSpPr/>
          <p:nvPr/>
        </p:nvSpPr>
        <p:spPr>
          <a:xfrm>
            <a:off x="7429284" y="2869230"/>
            <a:ext cx="3898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89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10"/>
          <p:cNvSpPr/>
          <p:nvPr/>
        </p:nvSpPr>
        <p:spPr>
          <a:xfrm>
            <a:off x="3655616" y="918460"/>
            <a:ext cx="66237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논문 구현 관점에서 문제를 본 결과 단계별 여러 이슈가 있었습니다.</a:t>
            </a:r>
            <a:endParaRPr/>
          </a:p>
        </p:txBody>
      </p:sp>
      <p:sp>
        <p:nvSpPr>
          <p:cNvPr id="429" name="Google Shape;429;p10"/>
          <p:cNvSpPr/>
          <p:nvPr/>
        </p:nvSpPr>
        <p:spPr>
          <a:xfrm>
            <a:off x="1671438" y="706288"/>
            <a:ext cx="1838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구현이슈</a:t>
            </a:r>
            <a:endParaRPr sz="3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0" name="Google Shape;430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86356" y="3377394"/>
            <a:ext cx="3090132" cy="2898707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10"/>
          <p:cNvSpPr/>
          <p:nvPr/>
        </p:nvSpPr>
        <p:spPr>
          <a:xfrm>
            <a:off x="1956305" y="2583360"/>
            <a:ext cx="6608786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고객리뷰에서 얻은 정보를 사용하여 가중치방향 그래프를 구성하여 제품 간 관계를 모델링합니다.</a:t>
            </a:r>
            <a:endParaRPr sz="105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2" name="Google Shape;432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7050" y="3607637"/>
            <a:ext cx="4088950" cy="2761703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10"/>
          <p:cNvSpPr/>
          <p:nvPr/>
        </p:nvSpPr>
        <p:spPr>
          <a:xfrm>
            <a:off x="1760712" y="1313352"/>
            <a:ext cx="118019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[Problem]</a:t>
            </a:r>
            <a:endParaRPr sz="2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1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Person Holding White Ceramic Coffee Cup Leaning on Brown Wooden Table" id="439" name="Google Shape;43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175577"/>
            <a:ext cx="12192001" cy="2682422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11"/>
          <p:cNvSpPr/>
          <p:nvPr/>
        </p:nvSpPr>
        <p:spPr>
          <a:xfrm>
            <a:off x="1282700" y="-9526"/>
            <a:ext cx="9626600" cy="68675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1" name="Google Shape;441;p11"/>
          <p:cNvSpPr/>
          <p:nvPr/>
        </p:nvSpPr>
        <p:spPr>
          <a:xfrm>
            <a:off x="1671438" y="706288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2" name="Google Shape;442;p11"/>
          <p:cNvCxnSpPr/>
          <p:nvPr/>
        </p:nvCxnSpPr>
        <p:spPr>
          <a:xfrm>
            <a:off x="1802423" y="1875525"/>
            <a:ext cx="8343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43" name="Google Shape;443;p11"/>
          <p:cNvSpPr/>
          <p:nvPr/>
        </p:nvSpPr>
        <p:spPr>
          <a:xfrm>
            <a:off x="1956305" y="2146340"/>
            <a:ext cx="568750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그래프 마이닝 </a:t>
            </a:r>
            <a:endParaRPr sz="2800">
              <a:solidFill>
                <a:srgbClr val="6C42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11"/>
          <p:cNvSpPr/>
          <p:nvPr/>
        </p:nvSpPr>
        <p:spPr>
          <a:xfrm>
            <a:off x="1806074" y="1720447"/>
            <a:ext cx="1180195" cy="1364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200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rPr>
              <a:t>07</a:t>
            </a:r>
            <a:endParaRPr sz="7200">
              <a:solidFill>
                <a:srgbClr val="6C422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45" name="Google Shape;445;p11"/>
          <p:cNvSpPr/>
          <p:nvPr/>
        </p:nvSpPr>
        <p:spPr>
          <a:xfrm>
            <a:off x="7429284" y="2869230"/>
            <a:ext cx="3898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89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11"/>
          <p:cNvSpPr/>
          <p:nvPr/>
        </p:nvSpPr>
        <p:spPr>
          <a:xfrm>
            <a:off x="3655616" y="918460"/>
            <a:ext cx="66237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논문 구현 관점에서 문제를 본 결과 단계별 여러 이슈가 있었습니다.</a:t>
            </a:r>
            <a:endParaRPr/>
          </a:p>
        </p:txBody>
      </p:sp>
      <p:sp>
        <p:nvSpPr>
          <p:cNvPr id="447" name="Google Shape;447;p11"/>
          <p:cNvSpPr/>
          <p:nvPr/>
        </p:nvSpPr>
        <p:spPr>
          <a:xfrm>
            <a:off x="1671438" y="706288"/>
            <a:ext cx="1838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구현이슈</a:t>
            </a:r>
            <a:endParaRPr sz="3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11"/>
          <p:cNvSpPr/>
          <p:nvPr/>
        </p:nvSpPr>
        <p:spPr>
          <a:xfrm>
            <a:off x="2001572" y="2551276"/>
            <a:ext cx="7536566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페이지 순위 알고리즘 ( pRank )을 사용하여 이 그래프를  마이닝 함으로써 우리는 리뷰를 토대로 상품을 종합적으로 평가할 수 있습니다</a:t>
            </a:r>
            <a:endParaRPr sz="105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알고리즘 의 최종 결과 는 잠재 고객 이 하나 이상의 제품 기능에 대한 고객의 중요성을 기반으로 최상의 제품 을 결정 하는 데 사용할 수 있는 순위 목록입니다</a:t>
            </a:r>
            <a:endParaRPr/>
          </a:p>
        </p:txBody>
      </p:sp>
      <p:pic>
        <p:nvPicPr>
          <p:cNvPr id="449" name="Google Shape;449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28178" y="3084329"/>
            <a:ext cx="3581400" cy="347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12648" y="2905161"/>
            <a:ext cx="2517623" cy="2361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19134" y="3246952"/>
            <a:ext cx="2264696" cy="2914718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11"/>
          <p:cNvSpPr/>
          <p:nvPr/>
        </p:nvSpPr>
        <p:spPr>
          <a:xfrm>
            <a:off x="7917680" y="6267693"/>
            <a:ext cx="1867613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&lt;페이지 랭크  코드  구현 (중경)&gt;</a:t>
            </a:r>
            <a:endParaRPr sz="105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11"/>
          <p:cNvSpPr/>
          <p:nvPr/>
        </p:nvSpPr>
        <p:spPr>
          <a:xfrm>
            <a:off x="1760712" y="1313352"/>
            <a:ext cx="118019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[Problem]</a:t>
            </a:r>
            <a:endParaRPr sz="2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Person Holding White Ceramic Coffee Cup Leaning on Brown Wooden Table" id="459" name="Google Shape;45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175577"/>
            <a:ext cx="12192001" cy="2682422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12"/>
          <p:cNvSpPr/>
          <p:nvPr/>
        </p:nvSpPr>
        <p:spPr>
          <a:xfrm>
            <a:off x="1282700" y="-9526"/>
            <a:ext cx="9626600" cy="61612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1" name="Google Shape;461;p12"/>
          <p:cNvSpPr/>
          <p:nvPr/>
        </p:nvSpPr>
        <p:spPr>
          <a:xfrm>
            <a:off x="1671438" y="706288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2" name="Google Shape;462;p12"/>
          <p:cNvCxnSpPr/>
          <p:nvPr/>
        </p:nvCxnSpPr>
        <p:spPr>
          <a:xfrm>
            <a:off x="1802423" y="1875525"/>
            <a:ext cx="8343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63" name="Google Shape;463;p12"/>
          <p:cNvSpPr/>
          <p:nvPr/>
        </p:nvSpPr>
        <p:spPr>
          <a:xfrm>
            <a:off x="1956305" y="2146340"/>
            <a:ext cx="568750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그래프 마이닝 </a:t>
            </a:r>
            <a:endParaRPr sz="2800">
              <a:solidFill>
                <a:srgbClr val="6C42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12"/>
          <p:cNvSpPr/>
          <p:nvPr/>
        </p:nvSpPr>
        <p:spPr>
          <a:xfrm>
            <a:off x="1806074" y="1720447"/>
            <a:ext cx="1180195" cy="1364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200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rPr>
              <a:t>07</a:t>
            </a:r>
            <a:endParaRPr sz="7200">
              <a:solidFill>
                <a:srgbClr val="6C422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65" name="Google Shape;465;p12"/>
          <p:cNvSpPr/>
          <p:nvPr/>
        </p:nvSpPr>
        <p:spPr>
          <a:xfrm>
            <a:off x="7429284" y="2869230"/>
            <a:ext cx="3898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89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12"/>
          <p:cNvSpPr/>
          <p:nvPr/>
        </p:nvSpPr>
        <p:spPr>
          <a:xfrm>
            <a:off x="3655616" y="918460"/>
            <a:ext cx="66237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논문 구현 관점에서 문제를 본 결과 단계별 여러 이슈가 있었습니다.</a:t>
            </a:r>
            <a:endParaRPr/>
          </a:p>
        </p:txBody>
      </p:sp>
      <p:sp>
        <p:nvSpPr>
          <p:cNvPr id="467" name="Google Shape;467;p12"/>
          <p:cNvSpPr/>
          <p:nvPr/>
        </p:nvSpPr>
        <p:spPr>
          <a:xfrm>
            <a:off x="1671438" y="706288"/>
            <a:ext cx="1838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구현이슈</a:t>
            </a:r>
            <a:endParaRPr sz="3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8" name="Google Shape;468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01572" y="3529990"/>
            <a:ext cx="3654510" cy="1870424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12"/>
          <p:cNvSpPr/>
          <p:nvPr/>
        </p:nvSpPr>
        <p:spPr>
          <a:xfrm>
            <a:off x="2001572" y="2551276"/>
            <a:ext cx="7536566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페이지 순위 알고리즘 ( pRank )을 사용하여 이 그래프를  마이닝 함으로써 우리는 리뷰를 토대로 상품을 종합적으로 평가할 수 있습니다</a:t>
            </a:r>
            <a:endParaRPr sz="105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알고리즘 의 최종 결과 는 잠재 고객 이 하나 이상의 제품 기능에 대한 고객의 중요성을 기반으로 최상의 제품 을 결정 하는 데 사용할 수 있는 순위 목록입니다</a:t>
            </a:r>
            <a:endParaRPr/>
          </a:p>
        </p:txBody>
      </p:sp>
      <p:pic>
        <p:nvPicPr>
          <p:cNvPr id="470" name="Google Shape;470;p12"/>
          <p:cNvPicPr preferRelativeResize="0"/>
          <p:nvPr/>
        </p:nvPicPr>
        <p:blipFill rotWithShape="1">
          <a:blip r:embed="rId5">
            <a:alphaModFix/>
          </a:blip>
          <a:srcRect b="1074" l="49434" r="1388" t="23018"/>
          <a:stretch/>
        </p:blipFill>
        <p:spPr>
          <a:xfrm>
            <a:off x="5891753" y="3440820"/>
            <a:ext cx="2112136" cy="2036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12"/>
          <p:cNvPicPr preferRelativeResize="0"/>
          <p:nvPr/>
        </p:nvPicPr>
        <p:blipFill rotWithShape="1">
          <a:blip r:embed="rId6">
            <a:alphaModFix/>
          </a:blip>
          <a:srcRect b="0" l="45636" r="0" t="24042"/>
          <a:stretch/>
        </p:blipFill>
        <p:spPr>
          <a:xfrm>
            <a:off x="8087761" y="3483329"/>
            <a:ext cx="2397656" cy="2022539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12"/>
          <p:cNvSpPr/>
          <p:nvPr/>
        </p:nvSpPr>
        <p:spPr>
          <a:xfrm>
            <a:off x="1760712" y="1313352"/>
            <a:ext cx="118019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[Problem]</a:t>
            </a:r>
            <a:endParaRPr sz="2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3"/>
          <p:cNvSpPr txBox="1"/>
          <p:nvPr/>
        </p:nvSpPr>
        <p:spPr>
          <a:xfrm>
            <a:off x="2712725" y="3075057"/>
            <a:ext cx="6766597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고객 리뷰를 기반으로 제품의 순위를 매기는 우리의 연구가 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수천명의 고객의 의견과 경험을 요약하기 때문에 </a:t>
            </a:r>
            <a:endParaRPr sz="2000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9D806B"/>
                </a:solidFill>
                <a:latin typeface="Arial"/>
                <a:ea typeface="Arial"/>
                <a:cs typeface="Arial"/>
                <a:sym typeface="Arial"/>
              </a:rPr>
              <a:t> 특정 제품 기능에 관심이 있는 고객에게 유용한 가치를 시사합니다.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800">
        <p14:flythrough dir="out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rial view photography of group of people walking on gray and white pedestrian lane" id="483" name="Google Shape;48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14"/>
          <p:cNvSpPr/>
          <p:nvPr/>
        </p:nvSpPr>
        <p:spPr>
          <a:xfrm rot="5400000">
            <a:off x="2667000" y="-2709653"/>
            <a:ext cx="6858000" cy="12192000"/>
          </a:xfrm>
          <a:prstGeom prst="rect">
            <a:avLst/>
          </a:prstGeom>
          <a:solidFill>
            <a:srgbClr val="262626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5" name="Google Shape;485;p14"/>
          <p:cNvSpPr/>
          <p:nvPr/>
        </p:nvSpPr>
        <p:spPr>
          <a:xfrm>
            <a:off x="1239638" y="922188"/>
            <a:ext cx="185178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관련 논문</a:t>
            </a:r>
            <a:endParaRPr/>
          </a:p>
        </p:txBody>
      </p:sp>
      <p:sp>
        <p:nvSpPr>
          <p:cNvPr id="486" name="Google Shape;486;p14"/>
          <p:cNvSpPr/>
          <p:nvPr/>
        </p:nvSpPr>
        <p:spPr>
          <a:xfrm>
            <a:off x="1231902" y="3465777"/>
            <a:ext cx="10426698" cy="7068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[11] J. Reynar and A. Ratnaparkhi, A Maximum Entropy Approach to Identifying Sentence Boundaries., In Proceedings of the Fifth Conference on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Applied  Natural Language Processing , March 31-April 3, 1997. Washington,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14"/>
          <p:cNvSpPr/>
          <p:nvPr/>
        </p:nvSpPr>
        <p:spPr>
          <a:xfrm>
            <a:off x="1239638" y="1801628"/>
            <a:ext cx="236475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논문 구현에 </a:t>
            </a:r>
            <a:endParaRPr/>
          </a:p>
        </p:txBody>
      </p:sp>
      <p:sp>
        <p:nvSpPr>
          <p:cNvPr id="488" name="Google Shape;488;p14"/>
          <p:cNvSpPr/>
          <p:nvPr/>
        </p:nvSpPr>
        <p:spPr>
          <a:xfrm>
            <a:off x="1231901" y="2681068"/>
            <a:ext cx="364715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참조할 자료 입니다.</a:t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14"/>
          <p:cNvSpPr/>
          <p:nvPr/>
        </p:nvSpPr>
        <p:spPr>
          <a:xfrm>
            <a:off x="1231901" y="4255094"/>
            <a:ext cx="10426698" cy="4542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[20]</a:t>
            </a: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[</a:t>
            </a: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20] L. Page, S. Brin, R. Motwani, and T. Winograd, The PageRank citation ranking: Bringing order to the Web, Stanford University,  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14"/>
          <p:cNvSpPr/>
          <p:nvPr/>
        </p:nvSpPr>
        <p:spPr>
          <a:xfrm>
            <a:off x="1239638" y="4972740"/>
            <a:ext cx="1042669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[22]  S. Arora, M. Joshi, and C. P. Rose, Identifying Types of Claims in Online Customer Reviews, NAACL HLT., 6 (2009), pp. 37-40.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250">
        <p14:flip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rial view photography of group of people walking on gray and white pedestrian lane" id="495" name="Google Shape;49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15"/>
          <p:cNvSpPr/>
          <p:nvPr/>
        </p:nvSpPr>
        <p:spPr>
          <a:xfrm rot="5400000">
            <a:off x="2667084" y="-2656026"/>
            <a:ext cx="6857837" cy="12192000"/>
          </a:xfrm>
          <a:prstGeom prst="rect">
            <a:avLst/>
          </a:prstGeom>
          <a:solidFill>
            <a:srgbClr val="262626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7" name="Google Shape;497;p15"/>
          <p:cNvSpPr/>
          <p:nvPr/>
        </p:nvSpPr>
        <p:spPr>
          <a:xfrm>
            <a:off x="1177925" y="665718"/>
            <a:ext cx="118974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관련 참조 논문 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8" name="Google Shape;498;p15"/>
          <p:cNvSpPr/>
          <p:nvPr/>
        </p:nvSpPr>
        <p:spPr>
          <a:xfrm>
            <a:off x="10491454" y="711885"/>
            <a:ext cx="494046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VOC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9" name="Google Shape;499;p15"/>
          <p:cNvSpPr/>
          <p:nvPr/>
        </p:nvSpPr>
        <p:spPr>
          <a:xfrm>
            <a:off x="1282700" y="1016000"/>
            <a:ext cx="9626600" cy="584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00" name="Google Shape;500;p15"/>
          <p:cNvSpPr/>
          <p:nvPr/>
        </p:nvSpPr>
        <p:spPr>
          <a:xfrm>
            <a:off x="1470025" y="1398402"/>
            <a:ext cx="2852063" cy="5994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25400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중요 참조 논문</a:t>
            </a:r>
            <a:endParaRPr sz="3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1" name="Google Shape;501;p15"/>
          <p:cNvCxnSpPr/>
          <p:nvPr/>
        </p:nvCxnSpPr>
        <p:spPr>
          <a:xfrm>
            <a:off x="1879600" y="1402080"/>
            <a:ext cx="215900" cy="0"/>
          </a:xfrm>
          <a:prstGeom prst="straightConnector1">
            <a:avLst/>
          </a:prstGeom>
          <a:noFill/>
          <a:ln cap="flat" cmpd="sng" w="381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02" name="Google Shape;502;p15"/>
          <p:cNvSpPr/>
          <p:nvPr/>
        </p:nvSpPr>
        <p:spPr>
          <a:xfrm>
            <a:off x="1122362" y="1502937"/>
            <a:ext cx="668773" cy="377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25400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8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15"/>
          <p:cNvSpPr/>
          <p:nvPr/>
        </p:nvSpPr>
        <p:spPr>
          <a:xfrm>
            <a:off x="1895829" y="2221114"/>
            <a:ext cx="240803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[20]</a:t>
            </a:r>
            <a:r>
              <a:rPr lang="ko-KR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페이지 링크에 관한 논문</a:t>
            </a:r>
            <a:endParaRPr/>
          </a:p>
        </p:txBody>
      </p:sp>
      <p:cxnSp>
        <p:nvCxnSpPr>
          <p:cNvPr id="504" name="Google Shape;504;p15"/>
          <p:cNvCxnSpPr/>
          <p:nvPr/>
        </p:nvCxnSpPr>
        <p:spPr>
          <a:xfrm>
            <a:off x="2023771" y="2636612"/>
            <a:ext cx="215900" cy="0"/>
          </a:xfrm>
          <a:prstGeom prst="straightConnector1">
            <a:avLst/>
          </a:prstGeom>
          <a:noFill/>
          <a:ln cap="flat" cmpd="sng" w="381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05" name="Google Shape;50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61401" y="4210323"/>
            <a:ext cx="2178050" cy="2636621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15"/>
          <p:cNvSpPr/>
          <p:nvPr/>
        </p:nvSpPr>
        <p:spPr>
          <a:xfrm>
            <a:off x="4905588" y="2205742"/>
            <a:ext cx="2861286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[11]</a:t>
            </a:r>
            <a:r>
              <a:rPr lang="ko-KR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MxTerminator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리뷰를  문장으로 어떻게</a:t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나누는지에 관한 논문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7" name="Google Shape;507;p15"/>
          <p:cNvCxnSpPr/>
          <p:nvPr/>
        </p:nvCxnSpPr>
        <p:spPr>
          <a:xfrm>
            <a:off x="5025656" y="3048138"/>
            <a:ext cx="215900" cy="0"/>
          </a:xfrm>
          <a:prstGeom prst="straightConnector1">
            <a:avLst/>
          </a:prstGeom>
          <a:noFill/>
          <a:ln cap="flat" cmpd="sng" w="381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08" name="Google Shape;508;p15"/>
          <p:cNvSpPr/>
          <p:nvPr/>
        </p:nvSpPr>
        <p:spPr>
          <a:xfrm>
            <a:off x="4809208" y="3219486"/>
            <a:ext cx="2790147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문장 경계를 식별할 수 있는 (훈련 가능한)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모델을 제시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문장 경계로 주석이 달린 코퍼스가 주어 졌을 때,  모델은 각 항목을 유효한 문장 경계 또는 유효하지 않은 문장 경계로 분류하는 것을 배움</a:t>
            </a:r>
            <a:endParaRPr/>
          </a:p>
        </p:txBody>
      </p:sp>
      <p:cxnSp>
        <p:nvCxnSpPr>
          <p:cNvPr id="509" name="Google Shape;509;p15"/>
          <p:cNvCxnSpPr/>
          <p:nvPr/>
        </p:nvCxnSpPr>
        <p:spPr>
          <a:xfrm>
            <a:off x="4754722" y="2537927"/>
            <a:ext cx="0" cy="3935444"/>
          </a:xfrm>
          <a:prstGeom prst="straightConnector1">
            <a:avLst/>
          </a:prstGeom>
          <a:noFill/>
          <a:ln cap="flat" cmpd="sng" w="9525">
            <a:solidFill>
              <a:srgbClr val="BFBFBF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0" name="Google Shape;510;p15"/>
          <p:cNvSpPr/>
          <p:nvPr/>
        </p:nvSpPr>
        <p:spPr>
          <a:xfrm>
            <a:off x="4826437" y="4772072"/>
            <a:ext cx="225254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[22]근거가 있는  리뷰인지  </a:t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분류하는 논문</a:t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1" name="Google Shape;511;p15"/>
          <p:cNvCxnSpPr/>
          <p:nvPr/>
        </p:nvCxnSpPr>
        <p:spPr>
          <a:xfrm>
            <a:off x="4935975" y="5363267"/>
            <a:ext cx="215900" cy="0"/>
          </a:xfrm>
          <a:prstGeom prst="straightConnector1">
            <a:avLst/>
          </a:prstGeom>
          <a:noFill/>
          <a:ln cap="flat" cmpd="sng" w="381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2" name="Google Shape;512;p15"/>
          <p:cNvSpPr/>
          <p:nvPr/>
        </p:nvSpPr>
        <p:spPr>
          <a:xfrm>
            <a:off x="4805890" y="5484299"/>
            <a:ext cx="370919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리뷰가 근거가 있는 리뷰인지 따져 분류하기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리뷰의 comment에 따라, 그 리뷰가 주장하는 바가 Qualified claim 인지, bald Claim 인지 분류.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Qaulified Claim :  독자에게 정확하고 자세한 정보를 전달해줄 수 있는 의견,  해석의 여지가 적은 의견었다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15"/>
          <p:cNvSpPr/>
          <p:nvPr/>
        </p:nvSpPr>
        <p:spPr>
          <a:xfrm>
            <a:off x="1838805" y="4314561"/>
            <a:ext cx="272969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각각 페이지 페이지 랭크라는 중요도가 있고 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그 페이지에 링크에 개수로 나눠서 다른 웹페이지의 페이지 랭크 값을 구하는 논문입니다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4" name="Google Shape;514;p15"/>
          <p:cNvCxnSpPr/>
          <p:nvPr/>
        </p:nvCxnSpPr>
        <p:spPr>
          <a:xfrm>
            <a:off x="7740492" y="2941528"/>
            <a:ext cx="0" cy="1203752"/>
          </a:xfrm>
          <a:prstGeom prst="straightConnector1">
            <a:avLst/>
          </a:prstGeom>
          <a:noFill/>
          <a:ln cap="flat" cmpd="sng" w="9525">
            <a:solidFill>
              <a:srgbClr val="BFBFBF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5" name="Google Shape;515;p15"/>
          <p:cNvSpPr/>
          <p:nvPr/>
        </p:nvSpPr>
        <p:spPr>
          <a:xfrm>
            <a:off x="7780746" y="3016298"/>
            <a:ext cx="2875348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 리뷰 내에서 비교적이고 주관적인 문장을 식별하기 위해 자연어 처리 방법과 동적 프로그래밍 기법을 사용한다.</a:t>
            </a:r>
            <a:b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문장 분류 기법을 사용하여 제품의 고유한 품질과 제품 간의 비교 관계를 반영하는 가중치 있고 지시된 그래프를 작성한다</a:t>
            </a:r>
            <a:endParaRPr/>
          </a:p>
        </p:txBody>
      </p:sp>
      <p:cxnSp>
        <p:nvCxnSpPr>
          <p:cNvPr id="516" name="Google Shape;516;p15"/>
          <p:cNvCxnSpPr/>
          <p:nvPr/>
        </p:nvCxnSpPr>
        <p:spPr>
          <a:xfrm>
            <a:off x="7886020" y="2874986"/>
            <a:ext cx="215900" cy="0"/>
          </a:xfrm>
          <a:prstGeom prst="straightConnector1">
            <a:avLst/>
          </a:prstGeom>
          <a:noFill/>
          <a:ln cap="flat" cmpd="sng" w="381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17" name="Google Shape;517;p15"/>
          <p:cNvCxnSpPr/>
          <p:nvPr/>
        </p:nvCxnSpPr>
        <p:spPr>
          <a:xfrm rot="10800000">
            <a:off x="4846320" y="4539634"/>
            <a:ext cx="5219700" cy="0"/>
          </a:xfrm>
          <a:prstGeom prst="straightConnector1">
            <a:avLst/>
          </a:prstGeom>
          <a:noFill/>
          <a:ln cap="flat" cmpd="sng" w="9525">
            <a:solidFill>
              <a:srgbClr val="BFBFBF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8" name="Google Shape;518;p15"/>
          <p:cNvSpPr/>
          <p:nvPr/>
        </p:nvSpPr>
        <p:spPr>
          <a:xfrm>
            <a:off x="7799840" y="2172932"/>
            <a:ext cx="2741456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[21]</a:t>
            </a:r>
            <a:r>
              <a:rPr lang="ko-KR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리뷰의객관성/주관성 따지기</a:t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비교문 식별 과정에서 참조 </a:t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9" name="Google Shape;519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97088" y="2932994"/>
            <a:ext cx="3099741" cy="1205193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15"/>
          <p:cNvSpPr/>
          <p:nvPr/>
        </p:nvSpPr>
        <p:spPr>
          <a:xfrm>
            <a:off x="1835323" y="5278834"/>
            <a:ext cx="227979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[12]</a:t>
            </a:r>
            <a:r>
              <a:rPr lang="ko-KR" sz="1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품사 태그 식별을 위한 </a:t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CRFTagger</a:t>
            </a:r>
            <a:endParaRPr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1" name="Google Shape;521;p15"/>
          <p:cNvCxnSpPr/>
          <p:nvPr/>
        </p:nvCxnSpPr>
        <p:spPr>
          <a:xfrm>
            <a:off x="1963265" y="5851991"/>
            <a:ext cx="215900" cy="0"/>
          </a:xfrm>
          <a:prstGeom prst="straightConnector1">
            <a:avLst/>
          </a:prstGeom>
          <a:noFill/>
          <a:ln cap="flat" cmpd="sng" w="381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2" name="Google Shape;522;p15"/>
          <p:cNvSpPr/>
          <p:nvPr/>
        </p:nvSpPr>
        <p:spPr>
          <a:xfrm>
            <a:off x="1858617" y="5948888"/>
            <a:ext cx="272969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X. Phan, CRFTagger: CRF English POS Tagger, http://crftagger.sourceforge.net/, 2006.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erial view photography of group of people walking on gray and white pedestrian lane" id="528" name="Google Shape;52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84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16"/>
          <p:cNvSpPr/>
          <p:nvPr/>
        </p:nvSpPr>
        <p:spPr>
          <a:xfrm>
            <a:off x="0" y="3428840"/>
            <a:ext cx="12192000" cy="3429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0" name="Google Shape;530;p16"/>
          <p:cNvSpPr/>
          <p:nvPr/>
        </p:nvSpPr>
        <p:spPr>
          <a:xfrm rot="5400000">
            <a:off x="4381580" y="-4381580"/>
            <a:ext cx="3428840" cy="12192000"/>
          </a:xfrm>
          <a:prstGeom prst="rect">
            <a:avLst/>
          </a:prstGeom>
          <a:solidFill>
            <a:srgbClr val="262626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16"/>
          <p:cNvSpPr/>
          <p:nvPr/>
        </p:nvSpPr>
        <p:spPr>
          <a:xfrm>
            <a:off x="1177925" y="5847318"/>
            <a:ext cx="81785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참조 논문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2" name="Google Shape;532;p16"/>
          <p:cNvSpPr/>
          <p:nvPr/>
        </p:nvSpPr>
        <p:spPr>
          <a:xfrm>
            <a:off x="10210929" y="5893485"/>
            <a:ext cx="774571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SECOND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3" name="Google Shape;533;p16"/>
          <p:cNvSpPr/>
          <p:nvPr/>
        </p:nvSpPr>
        <p:spPr>
          <a:xfrm>
            <a:off x="1291578" y="0"/>
            <a:ext cx="9626600" cy="584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4" name="Google Shape;534;p16"/>
          <p:cNvSpPr/>
          <p:nvPr/>
        </p:nvSpPr>
        <p:spPr>
          <a:xfrm>
            <a:off x="1470025" y="274452"/>
            <a:ext cx="4532010" cy="5994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25400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참조논문 외 다른 논문들</a:t>
            </a:r>
            <a:endParaRPr sz="3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5" name="Google Shape;535;p16"/>
          <p:cNvCxnSpPr/>
          <p:nvPr/>
        </p:nvCxnSpPr>
        <p:spPr>
          <a:xfrm>
            <a:off x="1879600" y="278130"/>
            <a:ext cx="215900" cy="0"/>
          </a:xfrm>
          <a:prstGeom prst="straightConnector1">
            <a:avLst/>
          </a:prstGeom>
          <a:noFill/>
          <a:ln cap="flat" cmpd="sng" w="381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36" name="Google Shape;536;p16"/>
          <p:cNvSpPr/>
          <p:nvPr/>
        </p:nvSpPr>
        <p:spPr>
          <a:xfrm>
            <a:off x="1122362" y="378987"/>
            <a:ext cx="668773" cy="377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25400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8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16"/>
          <p:cNvSpPr/>
          <p:nvPr/>
        </p:nvSpPr>
        <p:spPr>
          <a:xfrm>
            <a:off x="1879600" y="4292082"/>
            <a:ext cx="6116637" cy="619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Pos tagging을 하면서 GUI를 통해 확인할 수 있음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나눠진 문장/ 태그 된 문장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8" name="Google Shape;53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79600" y="1711186"/>
            <a:ext cx="3827517" cy="2340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3412" y="1721442"/>
            <a:ext cx="3827517" cy="2340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0" name="Google Shape;540;p16"/>
          <p:cNvCxnSpPr/>
          <p:nvPr/>
        </p:nvCxnSpPr>
        <p:spPr>
          <a:xfrm>
            <a:off x="1995778" y="4292082"/>
            <a:ext cx="215900" cy="0"/>
          </a:xfrm>
          <a:prstGeom prst="straightConnector1">
            <a:avLst/>
          </a:prstGeom>
          <a:noFill/>
          <a:ln cap="flat" cmpd="sng" w="381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41" name="Google Shape;541;p16"/>
          <p:cNvSpPr/>
          <p:nvPr/>
        </p:nvSpPr>
        <p:spPr>
          <a:xfrm>
            <a:off x="6398889" y="4239354"/>
            <a:ext cx="3580683" cy="3420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문장에서 Feature 추출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2" name="Google Shape;542;p16"/>
          <p:cNvCxnSpPr/>
          <p:nvPr/>
        </p:nvCxnSpPr>
        <p:spPr>
          <a:xfrm>
            <a:off x="6515067" y="4239354"/>
            <a:ext cx="215900" cy="0"/>
          </a:xfrm>
          <a:prstGeom prst="straightConnector1">
            <a:avLst/>
          </a:prstGeom>
          <a:noFill/>
          <a:ln cap="flat" cmpd="sng" w="381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43" name="Google Shape;543;p16"/>
          <p:cNvSpPr/>
          <p:nvPr/>
        </p:nvSpPr>
        <p:spPr>
          <a:xfrm>
            <a:off x="1879600" y="886490"/>
            <a:ext cx="7032625" cy="619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Mining Features and Ranking Products From Online Customer Review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- T.Saranya Assistant Professor Department of Computer Science and EngineeringRanipettai Engineering College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>
            <a:outerShdw rotWithShape="0" algn="ctr" dir="5400000" dist="50800">
              <a:srgbClr val="000000">
                <a:alpha val="42745"/>
              </a:srgbClr>
            </a:outerShdw>
          </a:effectLst>
        </p:spPr>
      </p:pic>
      <p:grpSp>
        <p:nvGrpSpPr>
          <p:cNvPr id="549" name="Google Shape;549;p17"/>
          <p:cNvGrpSpPr/>
          <p:nvPr/>
        </p:nvGrpSpPr>
        <p:grpSpPr>
          <a:xfrm>
            <a:off x="4845282" y="3105834"/>
            <a:ext cx="6973273" cy="1200329"/>
            <a:chOff x="4845282" y="3105834"/>
            <a:chExt cx="6973273" cy="1200329"/>
          </a:xfrm>
        </p:grpSpPr>
        <p:sp>
          <p:nvSpPr>
            <p:cNvPr id="550" name="Google Shape;550;p17"/>
            <p:cNvSpPr/>
            <p:nvPr/>
          </p:nvSpPr>
          <p:spPr>
            <a:xfrm>
              <a:off x="4845282" y="3105834"/>
              <a:ext cx="2252540" cy="12003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감사합니다</a:t>
              </a:r>
              <a:endPara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5722555" y="3936831"/>
              <a:ext cx="60960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Q&amp;A</a:t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lver iMac and Magic Keyboard on ta ble near white printer paper" id="102" name="Google Shape;10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/>
          <p:nvPr/>
        </p:nvSpPr>
        <p:spPr>
          <a:xfrm>
            <a:off x="0" y="-6858000"/>
            <a:ext cx="12192000" cy="13716000"/>
          </a:xfrm>
          <a:prstGeom prst="rect">
            <a:avLst/>
          </a:prstGeom>
          <a:gradFill>
            <a:gsLst>
              <a:gs pos="0">
                <a:srgbClr val="A38975">
                  <a:alpha val="64705"/>
                </a:srgbClr>
              </a:gs>
              <a:gs pos="82000">
                <a:srgbClr val="9D806B">
                  <a:alpha val="89803"/>
                </a:srgbClr>
              </a:gs>
              <a:gs pos="100000">
                <a:srgbClr val="9D806B">
                  <a:alpha val="89803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0" y="3927913"/>
            <a:ext cx="12192000" cy="2930087"/>
          </a:xfrm>
          <a:custGeom>
            <a:rect b="b" l="l" r="r" t="t"/>
            <a:pathLst>
              <a:path extrusionOk="0" h="3933824" w="12192000">
                <a:moveTo>
                  <a:pt x="0" y="0"/>
                </a:moveTo>
                <a:lnTo>
                  <a:pt x="12192000" y="1889448"/>
                </a:lnTo>
                <a:lnTo>
                  <a:pt x="12192000" y="3933824"/>
                </a:lnTo>
                <a:lnTo>
                  <a:pt x="0" y="3933824"/>
                </a:lnTo>
                <a:lnTo>
                  <a:pt x="0" y="188944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7076932" y="1250799"/>
            <a:ext cx="521892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   Flambe</a:t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5889745" y="1905970"/>
            <a:ext cx="5152051" cy="24622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저희는 중요하지 않은 과정은 없다고 생각합니다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다른 방식으로 우리들의 관점에서 논문을 바라보기 위해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VOC(voice of the costomer) 논문을 리뷰합니다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소비자의 리뷰 분석만으로 하는 ‘전통적 리뷰방식’을 벗어나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이제 반드시 해야 하는 VOC 시대가 찾아왔다고 생각합니다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고객의 목소리를 의미하는 VOC는 리뷰 대한 고정관념을 깨며 Redesign하여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FLAMBE는 논문 구현 및 비즈니스적 가치를 창출하고자 합니다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발표자: 김민수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2"/>
          <p:cNvGrpSpPr/>
          <p:nvPr/>
        </p:nvGrpSpPr>
        <p:grpSpPr>
          <a:xfrm>
            <a:off x="1362827" y="1352548"/>
            <a:ext cx="4557723" cy="5143501"/>
            <a:chOff x="1362827" y="990598"/>
            <a:chExt cx="5030375" cy="5676901"/>
          </a:xfrm>
        </p:grpSpPr>
        <p:grpSp>
          <p:nvGrpSpPr>
            <p:cNvPr id="108" name="Google Shape;108;p2"/>
            <p:cNvGrpSpPr/>
            <p:nvPr/>
          </p:nvGrpSpPr>
          <p:grpSpPr>
            <a:xfrm>
              <a:off x="1362827" y="2144644"/>
              <a:ext cx="2666092" cy="4522856"/>
              <a:chOff x="9925516" y="4205147"/>
              <a:chExt cx="1217201" cy="2064905"/>
            </a:xfrm>
          </p:grpSpPr>
          <p:sp>
            <p:nvSpPr>
              <p:cNvPr id="109" name="Google Shape;109;p2"/>
              <p:cNvSpPr/>
              <p:nvPr/>
            </p:nvSpPr>
            <p:spPr>
              <a:xfrm flipH="1">
                <a:off x="9925516" y="4205147"/>
                <a:ext cx="1217201" cy="2064905"/>
              </a:xfrm>
              <a:prstGeom prst="roundRect">
                <a:avLst>
                  <a:gd fmla="val 16667" name="adj"/>
                </a:avLst>
              </a:prstGeom>
              <a:solidFill>
                <a:srgbClr val="191919">
                  <a:alpha val="29803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110" name="Google Shape;110;p2"/>
              <p:cNvGrpSpPr/>
              <p:nvPr/>
            </p:nvGrpSpPr>
            <p:grpSpPr>
              <a:xfrm>
                <a:off x="10078652" y="4437781"/>
                <a:ext cx="817346" cy="1469445"/>
                <a:chOff x="9266420" y="4437781"/>
                <a:chExt cx="817346" cy="1469445"/>
              </a:xfrm>
            </p:grpSpPr>
            <p:pic>
              <p:nvPicPr>
                <p:cNvPr id="111" name="Google Shape;111;p2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9266420" y="4437781"/>
                  <a:ext cx="817346" cy="37356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12" name="Google Shape;112;p2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9266420" y="5410699"/>
                  <a:ext cx="817346" cy="49652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13" name="Google Shape;113;p2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0" l="0" r="0" t="0"/>
                <a:stretch/>
              </p:blipFill>
              <p:spPr>
                <a:xfrm>
                  <a:off x="9266420" y="4792292"/>
                  <a:ext cx="817346" cy="63635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114" name="Google Shape;114;p2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10038367" y="4225892"/>
                <a:ext cx="897913" cy="187534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15" name="Google Shape;115;p2"/>
            <p:cNvGrpSpPr/>
            <p:nvPr/>
          </p:nvGrpSpPr>
          <p:grpSpPr>
            <a:xfrm>
              <a:off x="3727110" y="990598"/>
              <a:ext cx="2666092" cy="4522856"/>
              <a:chOff x="9925516" y="4205147"/>
              <a:chExt cx="1217201" cy="2064905"/>
            </a:xfrm>
          </p:grpSpPr>
          <p:sp>
            <p:nvSpPr>
              <p:cNvPr id="116" name="Google Shape;116;p2"/>
              <p:cNvSpPr/>
              <p:nvPr/>
            </p:nvSpPr>
            <p:spPr>
              <a:xfrm flipH="1">
                <a:off x="9925516" y="4205147"/>
                <a:ext cx="1217201" cy="2064905"/>
              </a:xfrm>
              <a:prstGeom prst="roundRect">
                <a:avLst>
                  <a:gd fmla="val 16667" name="adj"/>
                </a:avLst>
              </a:prstGeom>
              <a:solidFill>
                <a:srgbClr val="191919">
                  <a:alpha val="29803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117" name="Google Shape;117;p2"/>
              <p:cNvGrpSpPr/>
              <p:nvPr/>
            </p:nvGrpSpPr>
            <p:grpSpPr>
              <a:xfrm>
                <a:off x="10078652" y="4437781"/>
                <a:ext cx="817346" cy="1469445"/>
                <a:chOff x="9266420" y="4437781"/>
                <a:chExt cx="817346" cy="1469445"/>
              </a:xfrm>
            </p:grpSpPr>
            <p:pic>
              <p:nvPicPr>
                <p:cNvPr id="118" name="Google Shape;118;p2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9266420" y="4437781"/>
                  <a:ext cx="817346" cy="37356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19" name="Google Shape;119;p2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9266420" y="5410699"/>
                  <a:ext cx="817346" cy="49652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20" name="Google Shape;120;p2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0" l="0" r="0" t="0"/>
                <a:stretch/>
              </p:blipFill>
              <p:spPr>
                <a:xfrm>
                  <a:off x="9266420" y="4792292"/>
                  <a:ext cx="817346" cy="63635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121" name="Google Shape;121;p2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10038367" y="4225892"/>
                <a:ext cx="897913" cy="187534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22" name="Google Shape;122;p2"/>
          <p:cNvSpPr/>
          <p:nvPr/>
        </p:nvSpPr>
        <p:spPr>
          <a:xfrm>
            <a:off x="3792539" y="1838386"/>
            <a:ext cx="1658110" cy="2832674"/>
          </a:xfrm>
          <a:prstGeom prst="rect">
            <a:avLst/>
          </a:prstGeom>
          <a:noFill/>
          <a:ln>
            <a:noFill/>
          </a:ln>
        </p:spPr>
      </p:sp>
      <p:pic>
        <p:nvPicPr>
          <p:cNvPr id="123" name="Google Shape;123;p2"/>
          <p:cNvPicPr preferRelativeResize="0"/>
          <p:nvPr/>
        </p:nvPicPr>
        <p:blipFill rotWithShape="1">
          <a:blip r:embed="rId8">
            <a:alphaModFix/>
          </a:blip>
          <a:srcRect b="0" l="3148" r="2839" t="0"/>
          <a:stretch/>
        </p:blipFill>
        <p:spPr>
          <a:xfrm>
            <a:off x="1666732" y="2895387"/>
            <a:ext cx="1622058" cy="282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792538" y="1850772"/>
            <a:ext cx="1646671" cy="28326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oogle Shape;125;p2"/>
          <p:cNvGrpSpPr/>
          <p:nvPr/>
        </p:nvGrpSpPr>
        <p:grpSpPr>
          <a:xfrm>
            <a:off x="6773027" y="4221772"/>
            <a:ext cx="4557722" cy="5143501"/>
            <a:chOff x="6773027" y="4221772"/>
            <a:chExt cx="4557722" cy="5143501"/>
          </a:xfrm>
        </p:grpSpPr>
        <p:grpSp>
          <p:nvGrpSpPr>
            <p:cNvPr id="126" name="Google Shape;126;p2"/>
            <p:cNvGrpSpPr/>
            <p:nvPr/>
          </p:nvGrpSpPr>
          <p:grpSpPr>
            <a:xfrm>
              <a:off x="6773027" y="4221772"/>
              <a:ext cx="4557722" cy="5143501"/>
              <a:chOff x="1362827" y="990598"/>
              <a:chExt cx="5030375" cy="5676901"/>
            </a:xfrm>
          </p:grpSpPr>
          <p:grpSp>
            <p:nvGrpSpPr>
              <p:cNvPr id="127" name="Google Shape;127;p2"/>
              <p:cNvGrpSpPr/>
              <p:nvPr/>
            </p:nvGrpSpPr>
            <p:grpSpPr>
              <a:xfrm>
                <a:off x="1362827" y="2144644"/>
                <a:ext cx="2666092" cy="4522856"/>
                <a:chOff x="9925514" y="4205147"/>
                <a:chExt cx="1217201" cy="2064905"/>
              </a:xfrm>
            </p:grpSpPr>
            <p:sp>
              <p:nvSpPr>
                <p:cNvPr id="128" name="Google Shape;128;p2"/>
                <p:cNvSpPr/>
                <p:nvPr/>
              </p:nvSpPr>
              <p:spPr>
                <a:xfrm flipH="1">
                  <a:off x="9925514" y="4205147"/>
                  <a:ext cx="1217201" cy="2064905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191919">
                    <a:alpha val="29803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grpSp>
              <p:nvGrpSpPr>
                <p:cNvPr id="129" name="Google Shape;129;p2"/>
                <p:cNvGrpSpPr/>
                <p:nvPr/>
              </p:nvGrpSpPr>
              <p:grpSpPr>
                <a:xfrm>
                  <a:off x="10078650" y="4437781"/>
                  <a:ext cx="817346" cy="1469445"/>
                  <a:chOff x="9266420" y="4437781"/>
                  <a:chExt cx="817346" cy="1469445"/>
                </a:xfrm>
              </p:grpSpPr>
              <p:pic>
                <p:nvPicPr>
                  <p:cNvPr id="130" name="Google Shape;130;p2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0" l="0" r="0" t="0"/>
                  <a:stretch/>
                </p:blipFill>
                <p:spPr>
                  <a:xfrm>
                    <a:off x="9266420" y="4437781"/>
                    <a:ext cx="817346" cy="37356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131" name="Google Shape;131;p2"/>
                  <p:cNvPicPr preferRelativeResize="0"/>
                  <p:nvPr/>
                </p:nvPicPr>
                <p:blipFill rotWithShape="1">
                  <a:blip r:embed="rId5">
                    <a:alphaModFix/>
                  </a:blip>
                  <a:srcRect b="0" l="0" r="0" t="0"/>
                  <a:stretch/>
                </p:blipFill>
                <p:spPr>
                  <a:xfrm>
                    <a:off x="9266420" y="5410699"/>
                    <a:ext cx="817346" cy="49652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132" name="Google Shape;132;p2"/>
                  <p:cNvPicPr preferRelativeResize="0"/>
                  <p:nvPr/>
                </p:nvPicPr>
                <p:blipFill rotWithShape="1">
                  <a:blip r:embed="rId6">
                    <a:alphaModFix/>
                  </a:blip>
                  <a:srcRect b="0" l="0" r="0" t="0"/>
                  <a:stretch/>
                </p:blipFill>
                <p:spPr>
                  <a:xfrm>
                    <a:off x="9266420" y="4792292"/>
                    <a:ext cx="817346" cy="63635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</p:grpSp>
            <p:pic>
              <p:nvPicPr>
                <p:cNvPr id="133" name="Google Shape;133;p2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10038367" y="4225891"/>
                  <a:ext cx="897913" cy="187534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134" name="Google Shape;134;p2"/>
              <p:cNvGrpSpPr/>
              <p:nvPr/>
            </p:nvGrpSpPr>
            <p:grpSpPr>
              <a:xfrm>
                <a:off x="3727110" y="990598"/>
                <a:ext cx="2666092" cy="4522856"/>
                <a:chOff x="9925514" y="4205147"/>
                <a:chExt cx="1217201" cy="2064905"/>
              </a:xfrm>
            </p:grpSpPr>
            <p:sp>
              <p:nvSpPr>
                <p:cNvPr id="135" name="Google Shape;135;p2"/>
                <p:cNvSpPr/>
                <p:nvPr/>
              </p:nvSpPr>
              <p:spPr>
                <a:xfrm flipH="1">
                  <a:off x="9925514" y="4205147"/>
                  <a:ext cx="1217201" cy="2064905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191919">
                    <a:alpha val="29803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grpSp>
              <p:nvGrpSpPr>
                <p:cNvPr id="136" name="Google Shape;136;p2"/>
                <p:cNvGrpSpPr/>
                <p:nvPr/>
              </p:nvGrpSpPr>
              <p:grpSpPr>
                <a:xfrm>
                  <a:off x="10078650" y="4437781"/>
                  <a:ext cx="817346" cy="1469445"/>
                  <a:chOff x="9266420" y="4437781"/>
                  <a:chExt cx="817346" cy="1469445"/>
                </a:xfrm>
              </p:grpSpPr>
              <p:pic>
                <p:nvPicPr>
                  <p:cNvPr id="137" name="Google Shape;137;p2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0" l="0" r="0" t="0"/>
                  <a:stretch/>
                </p:blipFill>
                <p:spPr>
                  <a:xfrm>
                    <a:off x="9266420" y="4437781"/>
                    <a:ext cx="817346" cy="37356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138" name="Google Shape;138;p2"/>
                  <p:cNvPicPr preferRelativeResize="0"/>
                  <p:nvPr/>
                </p:nvPicPr>
                <p:blipFill rotWithShape="1">
                  <a:blip r:embed="rId5">
                    <a:alphaModFix/>
                  </a:blip>
                  <a:srcRect b="0" l="0" r="0" t="0"/>
                  <a:stretch/>
                </p:blipFill>
                <p:spPr>
                  <a:xfrm>
                    <a:off x="9266420" y="5410699"/>
                    <a:ext cx="817346" cy="49652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139" name="Google Shape;139;p2"/>
                  <p:cNvPicPr preferRelativeResize="0"/>
                  <p:nvPr/>
                </p:nvPicPr>
                <p:blipFill rotWithShape="1">
                  <a:blip r:embed="rId6">
                    <a:alphaModFix/>
                  </a:blip>
                  <a:srcRect b="0" l="0" r="0" t="0"/>
                  <a:stretch/>
                </p:blipFill>
                <p:spPr>
                  <a:xfrm>
                    <a:off x="9266420" y="4792292"/>
                    <a:ext cx="817346" cy="63635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</p:grpSp>
            <p:pic>
              <p:nvPicPr>
                <p:cNvPr id="140" name="Google Shape;140;p2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10038367" y="4225892"/>
                  <a:ext cx="897913" cy="187534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pic>
          <p:nvPicPr>
            <p:cNvPr descr="flat lay photography of coffee latte, ground coffee, and coffee beans" id="141" name="Google Shape;141;p2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9219068" y="4706478"/>
              <a:ext cx="1626732" cy="28306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girl wearing grey long-sleeved shirt using MacBook Pro on brown wooden table" id="142" name="Google Shape;142;p2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7076932" y="5753100"/>
              <a:ext cx="1622058" cy="285104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43" name="Google Shape;143;p2"/>
          <p:cNvPicPr preferRelativeResize="0"/>
          <p:nvPr/>
        </p:nvPicPr>
        <p:blipFill rotWithShape="1">
          <a:blip r:embed="rId12">
            <a:alphaModFix/>
          </a:blip>
          <a:srcRect b="18748" l="33327" r="34720" t="24580"/>
          <a:stretch/>
        </p:blipFill>
        <p:spPr>
          <a:xfrm>
            <a:off x="147874" y="4098987"/>
            <a:ext cx="1155321" cy="1209564"/>
          </a:xfrm>
          <a:prstGeom prst="ellipse">
            <a:avLst/>
          </a:prstGeom>
          <a:noFill/>
          <a:ln>
            <a:noFill/>
          </a:ln>
        </p:spPr>
      </p:pic>
      <p:sp>
        <p:nvSpPr>
          <p:cNvPr descr="ê¹ë¯¼ì (user62243131)" id="144" name="Google Shape;144;p2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5" name="Google Shape;145;p2"/>
          <p:cNvPicPr preferRelativeResize="0"/>
          <p:nvPr/>
        </p:nvPicPr>
        <p:blipFill rotWithShape="1">
          <a:blip r:embed="rId13">
            <a:alphaModFix/>
          </a:blip>
          <a:srcRect b="6991" l="-596" r="4636" t="0"/>
          <a:stretch/>
        </p:blipFill>
        <p:spPr>
          <a:xfrm>
            <a:off x="3778414" y="1838386"/>
            <a:ext cx="1679926" cy="2845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"/>
          <p:cNvPicPr preferRelativeResize="0"/>
          <p:nvPr/>
        </p:nvPicPr>
        <p:blipFill rotWithShape="1">
          <a:blip r:embed="rId14">
            <a:alphaModFix/>
          </a:blip>
          <a:srcRect b="10480" l="1" r="22359" t="0"/>
          <a:stretch/>
        </p:blipFill>
        <p:spPr>
          <a:xfrm>
            <a:off x="1660166" y="2877184"/>
            <a:ext cx="1628624" cy="2745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"/>
          <p:cNvPicPr preferRelativeResize="0"/>
          <p:nvPr/>
        </p:nvPicPr>
        <p:blipFill rotWithShape="1">
          <a:blip r:embed="rId15">
            <a:alphaModFix/>
          </a:blip>
          <a:srcRect b="19990" l="-21" r="30235" t="0"/>
          <a:stretch/>
        </p:blipFill>
        <p:spPr>
          <a:xfrm>
            <a:off x="7072259" y="5744283"/>
            <a:ext cx="1622058" cy="2851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"/>
          <p:cNvPicPr preferRelativeResize="0"/>
          <p:nvPr/>
        </p:nvPicPr>
        <p:blipFill rotWithShape="1">
          <a:blip r:embed="rId16">
            <a:alphaModFix/>
          </a:blip>
          <a:srcRect b="0" l="0" r="4629" t="940"/>
          <a:stretch/>
        </p:blipFill>
        <p:spPr>
          <a:xfrm>
            <a:off x="9212442" y="4694915"/>
            <a:ext cx="1633358" cy="2902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"/>
          <p:cNvSpPr/>
          <p:nvPr/>
        </p:nvSpPr>
        <p:spPr>
          <a:xfrm>
            <a:off x="0" y="4810124"/>
            <a:ext cx="12192000" cy="2047875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4" name="Google Shape;154;p3"/>
          <p:cNvSpPr txBox="1"/>
          <p:nvPr/>
        </p:nvSpPr>
        <p:spPr>
          <a:xfrm>
            <a:off x="2249433" y="5317126"/>
            <a:ext cx="7693133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유용한 정보를 효율적으로 추출하기 위해 리뷰를 마이닝 하는 것은 중요 하고 도전적인 문제입니다.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현재까지 리뷰에서의 문장 감정 분석과 리뷰 전체 에 대한 정서적 분석에 상당한 연구가 있었지만 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제품의 순위 지정 에 대한 연구는 거의 없습니다.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/>
          </a:p>
        </p:txBody>
      </p:sp>
      <p:sp>
        <p:nvSpPr>
          <p:cNvPr id="155" name="Google Shape;155;p3"/>
          <p:cNvSpPr/>
          <p:nvPr/>
        </p:nvSpPr>
        <p:spPr>
          <a:xfrm rot="-2700000">
            <a:off x="6035679" y="6218619"/>
            <a:ext cx="120644" cy="120644"/>
          </a:xfrm>
          <a:prstGeom prst="corner">
            <a:avLst>
              <a:gd fmla="val 19844" name="adj1"/>
              <a:gd fmla="val 19844" name="adj2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6" name="Google Shape;156;p3"/>
          <p:cNvSpPr txBox="1"/>
          <p:nvPr/>
        </p:nvSpPr>
        <p:spPr>
          <a:xfrm>
            <a:off x="1587884" y="1628868"/>
            <a:ext cx="110799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rgbClr val="9D806B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/>
          </a:p>
        </p:txBody>
      </p:sp>
      <p:sp>
        <p:nvSpPr>
          <p:cNvPr id="157" name="Google Shape;157;p3"/>
          <p:cNvSpPr txBox="1"/>
          <p:nvPr/>
        </p:nvSpPr>
        <p:spPr>
          <a:xfrm>
            <a:off x="1583890" y="2284039"/>
            <a:ext cx="1189749" cy="2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9D806B"/>
                </a:solidFill>
                <a:latin typeface="Arial"/>
                <a:ea typeface="Arial"/>
                <a:cs typeface="Arial"/>
                <a:sym typeface="Arial"/>
              </a:rPr>
              <a:t>개요</a:t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9D806B"/>
                </a:solidFill>
                <a:latin typeface="Arial"/>
                <a:ea typeface="Arial"/>
                <a:cs typeface="Arial"/>
                <a:sym typeface="Arial"/>
              </a:rPr>
              <a:t>논문 소개</a:t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9D806B"/>
                </a:solidFill>
                <a:latin typeface="Arial"/>
                <a:ea typeface="Arial"/>
                <a:cs typeface="Arial"/>
                <a:sym typeface="Arial"/>
              </a:rPr>
              <a:t>구현 방향</a:t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9D806B"/>
                </a:solidFill>
                <a:latin typeface="Arial"/>
                <a:ea typeface="Arial"/>
                <a:cs typeface="Arial"/>
                <a:sym typeface="Arial"/>
              </a:rPr>
              <a:t>구현 이슈</a:t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9D806B"/>
                </a:solidFill>
                <a:latin typeface="Arial"/>
                <a:ea typeface="Arial"/>
                <a:cs typeface="Arial"/>
                <a:sym typeface="Arial"/>
              </a:rPr>
              <a:t>참조 논문  요약</a:t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9D806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D80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8" name="Google Shape;158;p3"/>
          <p:cNvGrpSpPr/>
          <p:nvPr/>
        </p:nvGrpSpPr>
        <p:grpSpPr>
          <a:xfrm>
            <a:off x="6773027" y="-2657546"/>
            <a:ext cx="4557722" cy="5143501"/>
            <a:chOff x="1362827" y="990598"/>
            <a:chExt cx="5030375" cy="5676901"/>
          </a:xfrm>
        </p:grpSpPr>
        <p:grpSp>
          <p:nvGrpSpPr>
            <p:cNvPr id="159" name="Google Shape;159;p3"/>
            <p:cNvGrpSpPr/>
            <p:nvPr/>
          </p:nvGrpSpPr>
          <p:grpSpPr>
            <a:xfrm>
              <a:off x="1362827" y="2144644"/>
              <a:ext cx="2666092" cy="4522856"/>
              <a:chOff x="9925514" y="4205147"/>
              <a:chExt cx="1217201" cy="2064905"/>
            </a:xfrm>
          </p:grpSpPr>
          <p:sp>
            <p:nvSpPr>
              <p:cNvPr id="160" name="Google Shape;160;p3"/>
              <p:cNvSpPr/>
              <p:nvPr/>
            </p:nvSpPr>
            <p:spPr>
              <a:xfrm flipH="1">
                <a:off x="9925514" y="4205147"/>
                <a:ext cx="1217201" cy="2064905"/>
              </a:xfrm>
              <a:prstGeom prst="roundRect">
                <a:avLst>
                  <a:gd fmla="val 16667" name="adj"/>
                </a:avLst>
              </a:prstGeom>
              <a:solidFill>
                <a:srgbClr val="191919">
                  <a:alpha val="29803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161" name="Google Shape;161;p3"/>
              <p:cNvGrpSpPr/>
              <p:nvPr/>
            </p:nvGrpSpPr>
            <p:grpSpPr>
              <a:xfrm>
                <a:off x="10078650" y="4437781"/>
                <a:ext cx="817346" cy="1469445"/>
                <a:chOff x="9266420" y="4437781"/>
                <a:chExt cx="817346" cy="1469445"/>
              </a:xfrm>
            </p:grpSpPr>
            <p:pic>
              <p:nvPicPr>
                <p:cNvPr id="162" name="Google Shape;162;p3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9266420" y="4437781"/>
                  <a:ext cx="817346" cy="37356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63" name="Google Shape;163;p3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9266420" y="5410699"/>
                  <a:ext cx="817346" cy="49652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64" name="Google Shape;164;p3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9266420" y="4792292"/>
                  <a:ext cx="817346" cy="63635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165" name="Google Shape;165;p3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0038367" y="4225892"/>
                <a:ext cx="897913" cy="187534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6" name="Google Shape;166;p3"/>
            <p:cNvGrpSpPr/>
            <p:nvPr/>
          </p:nvGrpSpPr>
          <p:grpSpPr>
            <a:xfrm>
              <a:off x="3727110" y="990598"/>
              <a:ext cx="2666092" cy="4522856"/>
              <a:chOff x="9925514" y="4205147"/>
              <a:chExt cx="1217201" cy="2064905"/>
            </a:xfrm>
          </p:grpSpPr>
          <p:sp>
            <p:nvSpPr>
              <p:cNvPr id="167" name="Google Shape;167;p3"/>
              <p:cNvSpPr/>
              <p:nvPr/>
            </p:nvSpPr>
            <p:spPr>
              <a:xfrm flipH="1">
                <a:off x="9925514" y="4205147"/>
                <a:ext cx="1217201" cy="2064905"/>
              </a:xfrm>
              <a:prstGeom prst="roundRect">
                <a:avLst>
                  <a:gd fmla="val 16667" name="adj"/>
                </a:avLst>
              </a:prstGeom>
              <a:solidFill>
                <a:srgbClr val="191919">
                  <a:alpha val="29803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168" name="Google Shape;168;p3"/>
              <p:cNvGrpSpPr/>
              <p:nvPr/>
            </p:nvGrpSpPr>
            <p:grpSpPr>
              <a:xfrm>
                <a:off x="10078650" y="4437781"/>
                <a:ext cx="817346" cy="1469445"/>
                <a:chOff x="9266420" y="4437781"/>
                <a:chExt cx="817346" cy="1469445"/>
              </a:xfrm>
            </p:grpSpPr>
            <p:pic>
              <p:nvPicPr>
                <p:cNvPr id="169" name="Google Shape;169;p3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9266420" y="4437781"/>
                  <a:ext cx="817346" cy="37356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70" name="Google Shape;170;p3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9266420" y="5410699"/>
                  <a:ext cx="817346" cy="49652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71" name="Google Shape;171;p3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9266420" y="4792292"/>
                  <a:ext cx="817346" cy="63635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172" name="Google Shape;172;p3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10038367" y="4225892"/>
                <a:ext cx="897913" cy="187534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descr="flat lay photography of coffee latte, ground coffee, and coffee beans" id="173" name="Google Shape;173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219068" y="-2172840"/>
            <a:ext cx="1626732" cy="28306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rl wearing grey long-sleeved shirt using MacBook Pro on brown wooden table" id="174" name="Google Shape;174;p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76932" y="-1126218"/>
            <a:ext cx="1622058" cy="2851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"/>
          <p:cNvPicPr preferRelativeResize="0"/>
          <p:nvPr/>
        </p:nvPicPr>
        <p:blipFill rotWithShape="1">
          <a:blip r:embed="rId9">
            <a:alphaModFix/>
          </a:blip>
          <a:srcRect b="19990" l="-21" r="30235" t="0"/>
          <a:stretch/>
        </p:blipFill>
        <p:spPr>
          <a:xfrm>
            <a:off x="7076932" y="-1126218"/>
            <a:ext cx="1622058" cy="2851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"/>
          <p:cNvPicPr preferRelativeResize="0"/>
          <p:nvPr/>
        </p:nvPicPr>
        <p:blipFill rotWithShape="1">
          <a:blip r:embed="rId10">
            <a:alphaModFix/>
          </a:blip>
          <a:srcRect b="60712" l="34528" r="44117" t="16115"/>
          <a:stretch/>
        </p:blipFill>
        <p:spPr>
          <a:xfrm>
            <a:off x="5951835" y="2900549"/>
            <a:ext cx="1034474" cy="1057090"/>
          </a:xfrm>
          <a:prstGeom prst="ellipse">
            <a:avLst/>
          </a:prstGeom>
          <a:noFill/>
          <a:ln>
            <a:noFill/>
          </a:ln>
          <a:effectLst>
            <a:outerShdw blurRad="101600" rotWithShape="0" algn="ctr" dir="3600000" dist="76200">
              <a:srgbClr val="000000">
                <a:alpha val="23921"/>
              </a:srgbClr>
            </a:outerShdw>
          </a:effectLst>
        </p:spPr>
      </p:pic>
      <p:pic>
        <p:nvPicPr>
          <p:cNvPr id="177" name="Google Shape;177;p3"/>
          <p:cNvPicPr preferRelativeResize="0"/>
          <p:nvPr/>
        </p:nvPicPr>
        <p:blipFill rotWithShape="1">
          <a:blip r:embed="rId11">
            <a:alphaModFix/>
          </a:blip>
          <a:srcRect b="26168" l="-596" r="4636" t="16056"/>
          <a:stretch/>
        </p:blipFill>
        <p:spPr>
          <a:xfrm>
            <a:off x="7560915" y="2900549"/>
            <a:ext cx="1034474" cy="1057090"/>
          </a:xfrm>
          <a:prstGeom prst="ellipse">
            <a:avLst/>
          </a:prstGeom>
          <a:noFill/>
          <a:ln>
            <a:noFill/>
          </a:ln>
          <a:effectLst>
            <a:outerShdw blurRad="101600" rotWithShape="0" algn="ctr" dir="3600000" dist="76200">
              <a:srgbClr val="000000">
                <a:alpha val="23921"/>
              </a:srgbClr>
            </a:outerShdw>
          </a:effectLst>
        </p:spPr>
      </p:pic>
      <p:pic>
        <p:nvPicPr>
          <p:cNvPr id="178" name="Google Shape;178;p3"/>
          <p:cNvPicPr preferRelativeResize="0"/>
          <p:nvPr/>
        </p:nvPicPr>
        <p:blipFill rotWithShape="1">
          <a:blip r:embed="rId12">
            <a:alphaModFix/>
          </a:blip>
          <a:srcRect b="9510" l="6758" r="7726" t="3632"/>
          <a:stretch/>
        </p:blipFill>
        <p:spPr>
          <a:xfrm>
            <a:off x="4342755" y="2936839"/>
            <a:ext cx="1034474" cy="984510"/>
          </a:xfrm>
          <a:prstGeom prst="ellipse">
            <a:avLst/>
          </a:prstGeom>
          <a:noFill/>
          <a:ln>
            <a:noFill/>
          </a:ln>
          <a:effectLst>
            <a:outerShdw blurRad="101600" rotWithShape="0" algn="ctr" dir="3600000" dist="76200">
              <a:srgbClr val="000000">
                <a:alpha val="23921"/>
              </a:srgbClr>
            </a:outerShdw>
          </a:effectLst>
        </p:spPr>
      </p:pic>
      <p:sp>
        <p:nvSpPr>
          <p:cNvPr id="179" name="Google Shape;179;p3"/>
          <p:cNvSpPr txBox="1"/>
          <p:nvPr/>
        </p:nvSpPr>
        <p:spPr>
          <a:xfrm>
            <a:off x="2790198" y="3911050"/>
            <a:ext cx="903985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  </a:t>
            </a:r>
            <a:r>
              <a:rPr lang="ko-K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류중경                차지윤              발표 김민수             정서경            고재형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   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p3"/>
          <p:cNvPicPr preferRelativeResize="0"/>
          <p:nvPr/>
        </p:nvPicPr>
        <p:blipFill rotWithShape="1">
          <a:blip r:embed="rId13">
            <a:alphaModFix/>
          </a:blip>
          <a:srcRect b="27686" l="0" r="0" t="16117"/>
          <a:stretch/>
        </p:blipFill>
        <p:spPr>
          <a:xfrm>
            <a:off x="10841126" y="2911746"/>
            <a:ext cx="1035666" cy="1034696"/>
          </a:xfrm>
          <a:prstGeom prst="ellipse">
            <a:avLst/>
          </a:prstGeom>
          <a:noFill/>
          <a:ln>
            <a:noFill/>
          </a:ln>
          <a:effectLst>
            <a:outerShdw blurRad="101600" rotWithShape="0" algn="ctr" dir="3600000" dist="76200">
              <a:srgbClr val="000000">
                <a:alpha val="23921"/>
              </a:srgbClr>
            </a:outerShdw>
          </a:effectLst>
        </p:spPr>
      </p:pic>
      <p:pic>
        <p:nvPicPr>
          <p:cNvPr id="181" name="Google Shape;181;p3"/>
          <p:cNvPicPr preferRelativeResize="0"/>
          <p:nvPr/>
        </p:nvPicPr>
        <p:blipFill rotWithShape="1">
          <a:blip r:embed="rId14">
            <a:alphaModFix/>
          </a:blip>
          <a:srcRect b="29228" l="0" r="0" t="0"/>
          <a:stretch/>
        </p:blipFill>
        <p:spPr>
          <a:xfrm>
            <a:off x="9169995" y="2911746"/>
            <a:ext cx="1096526" cy="1034696"/>
          </a:xfrm>
          <a:prstGeom prst="ellipse">
            <a:avLst/>
          </a:prstGeom>
          <a:noFill/>
          <a:ln>
            <a:noFill/>
          </a:ln>
          <a:effectLst>
            <a:outerShdw blurRad="101600" rotWithShape="0" algn="ctr" dir="3600000" dist="76200">
              <a:srgbClr val="000000">
                <a:alpha val="23921"/>
              </a:srgbClr>
            </a:outerShdw>
          </a:effectLst>
        </p:spPr>
      </p:pic>
      <p:pic>
        <p:nvPicPr>
          <p:cNvPr id="182" name="Google Shape;182;p3"/>
          <p:cNvPicPr preferRelativeResize="0"/>
          <p:nvPr/>
        </p:nvPicPr>
        <p:blipFill rotWithShape="1">
          <a:blip r:embed="rId15">
            <a:alphaModFix/>
          </a:blip>
          <a:srcRect b="0" l="0" r="4629" t="940"/>
          <a:stretch/>
        </p:blipFill>
        <p:spPr>
          <a:xfrm>
            <a:off x="9214394" y="-2172840"/>
            <a:ext cx="1633358" cy="2902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8" name="Google Shape;188;p4"/>
          <p:cNvSpPr/>
          <p:nvPr/>
        </p:nvSpPr>
        <p:spPr>
          <a:xfrm>
            <a:off x="1282700" y="1016000"/>
            <a:ext cx="9626600" cy="584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9" name="Google Shape;189;p4"/>
          <p:cNvSpPr/>
          <p:nvPr/>
        </p:nvSpPr>
        <p:spPr>
          <a:xfrm>
            <a:off x="1177924" y="665718"/>
            <a:ext cx="532447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Mining Online Customer Reviews  or Product Feature-based Ranking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0" name="Google Shape;190;p4"/>
          <p:cNvSpPr/>
          <p:nvPr/>
        </p:nvSpPr>
        <p:spPr>
          <a:xfrm>
            <a:off x="10308713" y="711885"/>
            <a:ext cx="676787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Flumbe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91" name="Google Shape;191;p4"/>
          <p:cNvGrpSpPr/>
          <p:nvPr/>
        </p:nvGrpSpPr>
        <p:grpSpPr>
          <a:xfrm>
            <a:off x="1671438" y="1453634"/>
            <a:ext cx="1452248" cy="922500"/>
            <a:chOff x="5805288" y="3368159"/>
            <a:chExt cx="1452248" cy="922500"/>
          </a:xfrm>
        </p:grpSpPr>
        <p:sp>
          <p:nvSpPr>
            <p:cNvPr id="192" name="Google Shape;192;p4"/>
            <p:cNvSpPr/>
            <p:nvPr/>
          </p:nvSpPr>
          <p:spPr>
            <a:xfrm>
              <a:off x="5805288" y="3368159"/>
              <a:ext cx="1136850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6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리뷰 </a:t>
              </a:r>
              <a:endParaRPr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820924" y="3898244"/>
              <a:ext cx="1436612" cy="3924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95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[고객의 소리]</a:t>
              </a:r>
              <a:endParaRPr sz="19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4"/>
          <p:cNvSpPr/>
          <p:nvPr/>
        </p:nvSpPr>
        <p:spPr>
          <a:xfrm>
            <a:off x="3609975" y="1376614"/>
            <a:ext cx="7000906" cy="12979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제품마다 다양한 기능이 있고 사용 패턴과 요구 사항에 따라 고객마다 니즈가 있습니다. 따라서  수만 건의 리뷰를 텍스트를  통해  제품 기능을 기준으로 제품의 순위를 지정하는 알고리즘을 제안합니다.</a:t>
            </a:r>
            <a:endParaRPr/>
          </a:p>
        </p:txBody>
      </p:sp>
      <p:sp>
        <p:nvSpPr>
          <p:cNvPr id="195" name="Google Shape;195;p4"/>
          <p:cNvSpPr/>
          <p:nvPr/>
        </p:nvSpPr>
        <p:spPr>
          <a:xfrm>
            <a:off x="1282700" y="6137031"/>
            <a:ext cx="9626600" cy="720969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96" name="Google Shape;196;p4"/>
          <p:cNvGrpSpPr/>
          <p:nvPr/>
        </p:nvGrpSpPr>
        <p:grpSpPr>
          <a:xfrm>
            <a:off x="3409692" y="2505075"/>
            <a:ext cx="7201189" cy="4352924"/>
            <a:chOff x="2240281" y="2607393"/>
            <a:chExt cx="7031922" cy="4250607"/>
          </a:xfrm>
        </p:grpSpPr>
        <p:pic>
          <p:nvPicPr>
            <p:cNvPr descr="ë¸í¸ë¶ pngì ëí ì´ë¯¸ì§ ê²ìê²°ê³¼" id="197" name="Google Shape;197;p4"/>
            <p:cNvPicPr preferRelativeResize="0"/>
            <p:nvPr/>
          </p:nvPicPr>
          <p:blipFill rotWithShape="1">
            <a:blip r:embed="rId3">
              <a:alphaModFix/>
            </a:blip>
            <a:srcRect b="27284" l="12878" r="12878" t="12878"/>
            <a:stretch/>
          </p:blipFill>
          <p:spPr>
            <a:xfrm>
              <a:off x="2240281" y="2607393"/>
              <a:ext cx="7031922" cy="425060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ë¸í¸ë¶ pngì ëí ì´ë¯¸ì§ ê²ìê²°ê³¼" id="198" name="Google Shape;198;p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929458" y="2633360"/>
              <a:ext cx="259671" cy="54131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9" name="Google Shape;199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08477" y="3086010"/>
            <a:ext cx="6203617" cy="4096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4"/>
          <p:cNvPicPr preferRelativeResize="0"/>
          <p:nvPr/>
        </p:nvPicPr>
        <p:blipFill rotWithShape="1">
          <a:blip r:embed="rId6">
            <a:alphaModFix/>
          </a:blip>
          <a:srcRect b="4041" l="0" r="0" t="0"/>
          <a:stretch/>
        </p:blipFill>
        <p:spPr>
          <a:xfrm>
            <a:off x="3908476" y="3086010"/>
            <a:ext cx="6203617" cy="3821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3F3F3F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 Holding White Ceramic Coffee Cup Leaning on Brown Wooden Table" id="205" name="Google Shape;20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542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5"/>
          <p:cNvSpPr/>
          <p:nvPr/>
        </p:nvSpPr>
        <p:spPr>
          <a:xfrm>
            <a:off x="0" y="3512008"/>
            <a:ext cx="12192000" cy="3469190"/>
          </a:xfrm>
          <a:custGeom>
            <a:rect b="b" l="l" r="r" t="t"/>
            <a:pathLst>
              <a:path extrusionOk="0" h="3933824" w="12192000">
                <a:moveTo>
                  <a:pt x="0" y="0"/>
                </a:moveTo>
                <a:lnTo>
                  <a:pt x="12192000" y="1889448"/>
                </a:lnTo>
                <a:lnTo>
                  <a:pt x="12192000" y="3933824"/>
                </a:lnTo>
                <a:lnTo>
                  <a:pt x="0" y="3933824"/>
                </a:lnTo>
                <a:lnTo>
                  <a:pt x="0" y="1889448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07" name="Google Shape;207;p5"/>
          <p:cNvGrpSpPr/>
          <p:nvPr/>
        </p:nvGrpSpPr>
        <p:grpSpPr>
          <a:xfrm>
            <a:off x="1671438" y="706288"/>
            <a:ext cx="8034537" cy="930195"/>
            <a:chOff x="1671438" y="706288"/>
            <a:chExt cx="8034537" cy="930195"/>
          </a:xfrm>
        </p:grpSpPr>
        <p:grpSp>
          <p:nvGrpSpPr>
            <p:cNvPr id="208" name="Google Shape;208;p5"/>
            <p:cNvGrpSpPr/>
            <p:nvPr/>
          </p:nvGrpSpPr>
          <p:grpSpPr>
            <a:xfrm>
              <a:off x="1671438" y="706288"/>
              <a:ext cx="1011815" cy="930195"/>
              <a:chOff x="5805288" y="3368159"/>
              <a:chExt cx="1011815" cy="930195"/>
            </a:xfrm>
          </p:grpSpPr>
          <p:sp>
            <p:nvSpPr>
              <p:cNvPr id="209" name="Google Shape;209;p5"/>
              <p:cNvSpPr/>
              <p:nvPr/>
            </p:nvSpPr>
            <p:spPr>
              <a:xfrm>
                <a:off x="5805288" y="3368159"/>
                <a:ext cx="1011815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36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니즈</a:t>
                </a:r>
                <a:endParaRPr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5"/>
              <p:cNvSpPr/>
              <p:nvPr/>
            </p:nvSpPr>
            <p:spPr>
              <a:xfrm>
                <a:off x="5820924" y="3898244"/>
                <a:ext cx="954107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2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[Needs]</a:t>
                </a:r>
                <a:endParaRPr sz="2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1" name="Google Shape;211;p5"/>
            <p:cNvSpPr/>
            <p:nvPr/>
          </p:nvSpPr>
          <p:spPr>
            <a:xfrm>
              <a:off x="3609975" y="737691"/>
              <a:ext cx="60960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소비자는 제품의 기능에 대한 요구사항을 가지며, 잠재 구매자는 리뷰를 통해  제품을 간접적으로 경험하고 소비하길 원합니다.</a:t>
              </a:r>
              <a:endParaRPr/>
            </a:p>
          </p:txBody>
        </p:sp>
      </p:grpSp>
      <p:cxnSp>
        <p:nvCxnSpPr>
          <p:cNvPr id="212" name="Google Shape;212;p5"/>
          <p:cNvCxnSpPr/>
          <p:nvPr/>
        </p:nvCxnSpPr>
        <p:spPr>
          <a:xfrm>
            <a:off x="1802423" y="1875525"/>
            <a:ext cx="8343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3" name="Google Shape;213;p5"/>
          <p:cNvSpPr/>
          <p:nvPr/>
        </p:nvSpPr>
        <p:spPr>
          <a:xfrm>
            <a:off x="3127260" y="3727832"/>
            <a:ext cx="673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타겟b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4" name="Google Shape;214;p5"/>
          <p:cNvCxnSpPr/>
          <p:nvPr/>
        </p:nvCxnSpPr>
        <p:spPr>
          <a:xfrm flipH="1" rot="10800000">
            <a:off x="3807455" y="3125741"/>
            <a:ext cx="438150" cy="371475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oval"/>
          </a:ln>
        </p:spPr>
      </p:cxnSp>
      <p:cxnSp>
        <p:nvCxnSpPr>
          <p:cNvPr id="215" name="Google Shape;215;p5"/>
          <p:cNvCxnSpPr/>
          <p:nvPr/>
        </p:nvCxnSpPr>
        <p:spPr>
          <a:xfrm>
            <a:off x="2724150" y="2887980"/>
            <a:ext cx="488310" cy="390796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oval"/>
            <a:tailEnd len="sm" w="sm" type="none"/>
          </a:ln>
        </p:spPr>
      </p:cxnSp>
      <p:sp>
        <p:nvSpPr>
          <p:cNvPr id="216" name="Google Shape;216;p5"/>
          <p:cNvSpPr/>
          <p:nvPr/>
        </p:nvSpPr>
        <p:spPr>
          <a:xfrm>
            <a:off x="4222724" y="2690498"/>
            <a:ext cx="184537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바람 세기 보다는 소음 중심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휴대용 선풍기</a:t>
            </a:r>
            <a:endParaRPr/>
          </a:p>
        </p:txBody>
      </p:sp>
      <p:sp>
        <p:nvSpPr>
          <p:cNvPr id="217" name="Google Shape;217;p5"/>
          <p:cNvSpPr/>
          <p:nvPr/>
        </p:nvSpPr>
        <p:spPr>
          <a:xfrm>
            <a:off x="916835" y="2418718"/>
            <a:ext cx="193514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화질보다는 배터리 수명 중심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디지털 카메라</a:t>
            </a:r>
            <a:endParaRPr/>
          </a:p>
        </p:txBody>
      </p:sp>
      <p:sp>
        <p:nvSpPr>
          <p:cNvPr id="218" name="Google Shape;218;p5"/>
          <p:cNvSpPr/>
          <p:nvPr/>
        </p:nvSpPr>
        <p:spPr>
          <a:xfrm>
            <a:off x="1356009" y="4594503"/>
            <a:ext cx="139653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정리 보다는 카오스 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9" name="Google Shape;219;p5"/>
          <p:cNvCxnSpPr/>
          <p:nvPr/>
        </p:nvCxnSpPr>
        <p:spPr>
          <a:xfrm flipH="1" rot="10800000">
            <a:off x="2778755" y="4233817"/>
            <a:ext cx="400050" cy="419099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oval"/>
            <a:tailEnd len="sm" w="sm" type="none"/>
          </a:ln>
        </p:spPr>
      </p:cxnSp>
      <p:sp>
        <p:nvSpPr>
          <p:cNvPr id="220" name="Google Shape;220;p5"/>
          <p:cNvSpPr/>
          <p:nvPr/>
        </p:nvSpPr>
        <p:spPr>
          <a:xfrm>
            <a:off x="2164127" y="5751988"/>
            <a:ext cx="2465146" cy="864961"/>
          </a:xfrm>
          <a:prstGeom prst="ellipse">
            <a:avLst/>
          </a:prstGeom>
          <a:solidFill>
            <a:srgbClr val="0C0C0C">
              <a:alpha val="7490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21" name="Google Shape;22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14651" y="2363497"/>
            <a:ext cx="1309674" cy="38354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" name="Google Shape;222;p5"/>
          <p:cNvCxnSpPr/>
          <p:nvPr/>
        </p:nvCxnSpPr>
        <p:spPr>
          <a:xfrm>
            <a:off x="3890005" y="4818016"/>
            <a:ext cx="345831" cy="228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oval"/>
          </a:ln>
        </p:spPr>
      </p:cxnSp>
      <p:sp>
        <p:nvSpPr>
          <p:cNvPr id="223" name="Google Shape;223;p5"/>
          <p:cNvSpPr/>
          <p:nvPr/>
        </p:nvSpPr>
        <p:spPr>
          <a:xfrm>
            <a:off x="4260435" y="4972604"/>
            <a:ext cx="153118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TV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무조건 화면 큰게 중요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5"/>
          <p:cNvGrpSpPr/>
          <p:nvPr/>
        </p:nvGrpSpPr>
        <p:grpSpPr>
          <a:xfrm>
            <a:off x="6283998" y="2463277"/>
            <a:ext cx="4055920" cy="1054757"/>
            <a:chOff x="5304176" y="1234311"/>
            <a:chExt cx="4055920" cy="1054757"/>
          </a:xfrm>
        </p:grpSpPr>
        <p:sp>
          <p:nvSpPr>
            <p:cNvPr id="225" name="Google Shape;225;p5"/>
            <p:cNvSpPr/>
            <p:nvPr/>
          </p:nvSpPr>
          <p:spPr>
            <a:xfrm>
              <a:off x="5304176" y="1234311"/>
              <a:ext cx="1418978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리뷰분석의 가치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5313168" y="1493466"/>
              <a:ext cx="4046928" cy="7956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- 판매자제공 정보보다 </a:t>
              </a:r>
              <a:r>
                <a:rPr b="1"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정직, 편파적이고 포괄적인</a:t>
              </a: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특징 </a:t>
              </a:r>
              <a:endPara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- 온라인 고객 리뷰는 잠재 구매자에게 중요한 영향을 미칩니다</a:t>
              </a:r>
              <a:endPara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  “비슷한 요구사항을 가진 고객의 사용경험을 담아냈기 때문”</a:t>
              </a:r>
              <a:endPara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" name="Google Shape;227;p5"/>
          <p:cNvGrpSpPr/>
          <p:nvPr/>
        </p:nvGrpSpPr>
        <p:grpSpPr>
          <a:xfrm>
            <a:off x="6353175" y="3694035"/>
            <a:ext cx="3762752" cy="1288161"/>
            <a:chOff x="5745553" y="3389235"/>
            <a:chExt cx="6378522" cy="1288161"/>
          </a:xfrm>
        </p:grpSpPr>
        <p:cxnSp>
          <p:nvCxnSpPr>
            <p:cNvPr id="228" name="Google Shape;228;p5"/>
            <p:cNvCxnSpPr/>
            <p:nvPr/>
          </p:nvCxnSpPr>
          <p:spPr>
            <a:xfrm rot="10800000">
              <a:off x="5745553" y="3389235"/>
              <a:ext cx="6378522" cy="0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" name="Google Shape;229;p5"/>
            <p:cNvCxnSpPr/>
            <p:nvPr/>
          </p:nvCxnSpPr>
          <p:spPr>
            <a:xfrm rot="10800000">
              <a:off x="5745553" y="4677396"/>
              <a:ext cx="6378522" cy="0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30" name="Google Shape;230;p5"/>
          <p:cNvGrpSpPr/>
          <p:nvPr/>
        </p:nvGrpSpPr>
        <p:grpSpPr>
          <a:xfrm>
            <a:off x="6283998" y="5232248"/>
            <a:ext cx="5049165" cy="812384"/>
            <a:chOff x="5304176" y="4777982"/>
            <a:chExt cx="5049165" cy="812384"/>
          </a:xfrm>
        </p:grpSpPr>
        <p:sp>
          <p:nvSpPr>
            <p:cNvPr id="231" name="Google Shape;231;p5"/>
            <p:cNvSpPr/>
            <p:nvPr/>
          </p:nvSpPr>
          <p:spPr>
            <a:xfrm>
              <a:off x="5304176" y="4777982"/>
              <a:ext cx="3438762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리뷰 분석을 통한 제품 기능 기반 순위 필요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5313167" y="5037138"/>
              <a:ext cx="5040174" cy="553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171450" lvl="0" marL="1714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rial"/>
                <a:buChar char="-"/>
              </a:pP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개인의 사용 패턴과 요구사항에 따라 </a:t>
              </a:r>
              <a:r>
                <a:rPr b="1"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고객마다  원하는 제품의 기능</a:t>
              </a: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이 다르다 </a:t>
              </a:r>
              <a:endPara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1450" lvl="0" marL="17145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50"/>
                <a:buFont typeface="Arial"/>
                <a:buChar char="-"/>
              </a:pP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고객 리뷰를 기반으로 제품의 순위를 매기는 연구가 상대적으로 미미함 시사</a:t>
              </a:r>
              <a:endPara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" name="Google Shape;233;p5"/>
          <p:cNvGrpSpPr/>
          <p:nvPr/>
        </p:nvGrpSpPr>
        <p:grpSpPr>
          <a:xfrm>
            <a:off x="6283998" y="3931387"/>
            <a:ext cx="4338279" cy="812383"/>
            <a:chOff x="5304176" y="2953759"/>
            <a:chExt cx="6224214" cy="812383"/>
          </a:xfrm>
        </p:grpSpPr>
        <p:sp>
          <p:nvSpPr>
            <p:cNvPr id="234" name="Google Shape;234;p5"/>
            <p:cNvSpPr/>
            <p:nvPr/>
          </p:nvSpPr>
          <p:spPr>
            <a:xfrm>
              <a:off x="5304176" y="2953759"/>
              <a:ext cx="2599302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리뷰 마이닝의 필요성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5313166" y="3212914"/>
              <a:ext cx="6215224" cy="553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- 고객 </a:t>
              </a:r>
              <a:r>
                <a:rPr b="1"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리뷰수가 증가</a:t>
              </a: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함에 따라 고객이 원하는 정보 접근 어려움</a:t>
              </a:r>
              <a:endParaRPr/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- 원하는 제품 특성에 맞는  </a:t>
              </a:r>
              <a:r>
                <a:rPr b="1"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유용한 정보의 효율적인 제공  </a:t>
              </a:r>
              <a:r>
                <a:rPr lang="ko-KR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필요 </a:t>
              </a:r>
              <a:endParaRPr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36" name="Google Shape;236;p5"/>
          <p:cNvCxnSpPr/>
          <p:nvPr/>
        </p:nvCxnSpPr>
        <p:spPr>
          <a:xfrm>
            <a:off x="6173998" y="2524125"/>
            <a:ext cx="0" cy="3521568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37" name="Google Shape;237;p5"/>
          <p:cNvPicPr preferRelativeResize="0"/>
          <p:nvPr/>
        </p:nvPicPr>
        <p:blipFill rotWithShape="1">
          <a:blip r:embed="rId4">
            <a:alphaModFix/>
          </a:blip>
          <a:srcRect b="82927" l="0" r="0" t="0"/>
          <a:stretch/>
        </p:blipFill>
        <p:spPr>
          <a:xfrm>
            <a:off x="2477852" y="2064516"/>
            <a:ext cx="2020602" cy="1010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5"/>
          <p:cNvPicPr preferRelativeResize="0"/>
          <p:nvPr/>
        </p:nvPicPr>
        <p:blipFill rotWithShape="1">
          <a:blip r:embed="rId5">
            <a:alphaModFix/>
          </a:blip>
          <a:srcRect b="36508" l="10926" r="39597" t="29384"/>
          <a:stretch/>
        </p:blipFill>
        <p:spPr>
          <a:xfrm>
            <a:off x="3162159" y="2344378"/>
            <a:ext cx="614658" cy="673442"/>
          </a:xfrm>
          <a:prstGeom prst="ellipse">
            <a:avLst/>
          </a:prstGeom>
          <a:noFill/>
          <a:ln>
            <a:noFill/>
          </a:ln>
          <a:effectLst>
            <a:outerShdw blurRad="101600" rotWithShape="0" algn="ctr" dir="3600000" dist="76200">
              <a:srgbClr val="000000">
                <a:alpha val="23921"/>
              </a:srgbClr>
            </a:outerShdw>
          </a:effectLst>
        </p:spPr>
      </p:pic>
      <p:sp>
        <p:nvSpPr>
          <p:cNvPr id="239" name="Google Shape;239;p5"/>
          <p:cNvSpPr/>
          <p:nvPr/>
        </p:nvSpPr>
        <p:spPr>
          <a:xfrm>
            <a:off x="3318068" y="6298804"/>
            <a:ext cx="76976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소비자 A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0035" y="0"/>
            <a:ext cx="12295268" cy="6858000"/>
          </a:xfrm>
          <a:prstGeom prst="rect">
            <a:avLst/>
          </a:prstGeom>
          <a:noFill/>
          <a:ln>
            <a:noFill/>
          </a:ln>
          <a:effectLst>
            <a:outerShdw rotWithShape="0" algn="ctr" dir="5400000" dist="50800">
              <a:srgbClr val="000000">
                <a:alpha val="42745"/>
              </a:srgbClr>
            </a:outerShdw>
          </a:effectLst>
        </p:spPr>
      </p:pic>
      <p:grpSp>
        <p:nvGrpSpPr>
          <p:cNvPr id="245" name="Google Shape;245;p6"/>
          <p:cNvGrpSpPr/>
          <p:nvPr/>
        </p:nvGrpSpPr>
        <p:grpSpPr>
          <a:xfrm>
            <a:off x="1439930" y="769340"/>
            <a:ext cx="8581356" cy="646331"/>
            <a:chOff x="1439930" y="769340"/>
            <a:chExt cx="8581356" cy="646331"/>
          </a:xfrm>
        </p:grpSpPr>
        <p:sp>
          <p:nvSpPr>
            <p:cNvPr id="246" name="Google Shape;246;p6"/>
            <p:cNvSpPr/>
            <p:nvPr/>
          </p:nvSpPr>
          <p:spPr>
            <a:xfrm>
              <a:off x="1439930" y="769340"/>
              <a:ext cx="183896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6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구현방향</a:t>
              </a:r>
              <a:endParaRPr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3925286" y="779601"/>
              <a:ext cx="60960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이후 구현 방향</a:t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6"/>
          <p:cNvGrpSpPr/>
          <p:nvPr/>
        </p:nvGrpSpPr>
        <p:grpSpPr>
          <a:xfrm>
            <a:off x="749491" y="2180522"/>
            <a:ext cx="1508983" cy="1508984"/>
            <a:chOff x="2483592" y="1837197"/>
            <a:chExt cx="1588249" cy="1588250"/>
          </a:xfrm>
        </p:grpSpPr>
        <p:sp>
          <p:nvSpPr>
            <p:cNvPr id="249" name="Google Shape;249;p6"/>
            <p:cNvSpPr/>
            <p:nvPr/>
          </p:nvSpPr>
          <p:spPr>
            <a:xfrm>
              <a:off x="2483592" y="1837197"/>
              <a:ext cx="1588249" cy="1588250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Malgun Gothic"/>
                <a:buNone/>
              </a:pPr>
              <a:r>
                <a:t/>
              </a:r>
              <a:endParaRPr b="0" i="0" sz="16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0" name="Google Shape;250;p6"/>
            <p:cNvSpPr txBox="1"/>
            <p:nvPr/>
          </p:nvSpPr>
          <p:spPr>
            <a:xfrm>
              <a:off x="2659771" y="2428585"/>
              <a:ext cx="1235892" cy="50211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ko-KR"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논문 분석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ko-KR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8.2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" name="Google Shape;251;p6"/>
          <p:cNvGrpSpPr/>
          <p:nvPr/>
        </p:nvGrpSpPr>
        <p:grpSpPr>
          <a:xfrm>
            <a:off x="2248091" y="2781524"/>
            <a:ext cx="468148" cy="177445"/>
            <a:chOff x="10756900" y="2359284"/>
            <a:chExt cx="468148" cy="177445"/>
          </a:xfrm>
        </p:grpSpPr>
        <p:cxnSp>
          <p:nvCxnSpPr>
            <p:cNvPr id="252" name="Google Shape;252;p6"/>
            <p:cNvCxnSpPr/>
            <p:nvPr/>
          </p:nvCxnSpPr>
          <p:spPr>
            <a:xfrm>
              <a:off x="10756900" y="2536729"/>
              <a:ext cx="468148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3" name="Google Shape;253;p6"/>
            <p:cNvCxnSpPr/>
            <p:nvPr/>
          </p:nvCxnSpPr>
          <p:spPr>
            <a:xfrm>
              <a:off x="11044069" y="2359284"/>
              <a:ext cx="161154" cy="172014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54" name="Google Shape;254;p6"/>
          <p:cNvGrpSpPr/>
          <p:nvPr/>
        </p:nvGrpSpPr>
        <p:grpSpPr>
          <a:xfrm>
            <a:off x="3147173" y="2199046"/>
            <a:ext cx="1982066" cy="1508984"/>
            <a:chOff x="9242982" y="1805667"/>
            <a:chExt cx="1982066" cy="1508984"/>
          </a:xfrm>
        </p:grpSpPr>
        <p:grpSp>
          <p:nvGrpSpPr>
            <p:cNvPr id="255" name="Google Shape;255;p6"/>
            <p:cNvGrpSpPr/>
            <p:nvPr/>
          </p:nvGrpSpPr>
          <p:grpSpPr>
            <a:xfrm>
              <a:off x="9242982" y="1805667"/>
              <a:ext cx="1542578" cy="1508984"/>
              <a:chOff x="2467469" y="1837197"/>
              <a:chExt cx="1623608" cy="1588250"/>
            </a:xfrm>
          </p:grpSpPr>
          <p:sp>
            <p:nvSpPr>
              <p:cNvPr id="256" name="Google Shape;256;p6"/>
              <p:cNvSpPr/>
              <p:nvPr/>
            </p:nvSpPr>
            <p:spPr>
              <a:xfrm>
                <a:off x="2483591" y="1837197"/>
                <a:ext cx="1588250" cy="1588250"/>
              </a:xfrm>
              <a:prstGeom prst="ellipse">
                <a:avLst/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600"/>
                  <a:buFont typeface="Malgun Gothic"/>
                  <a:buNone/>
                </a:pPr>
                <a:r>
                  <a:t/>
                </a:r>
                <a:endParaRPr b="0" i="0" sz="16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57" name="Google Shape;257;p6"/>
              <p:cNvSpPr txBox="1"/>
              <p:nvPr/>
            </p:nvSpPr>
            <p:spPr>
              <a:xfrm>
                <a:off x="2467469" y="2444032"/>
                <a:ext cx="1623608" cy="72887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lang="ko-KR" sz="14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제품 기능 카테고리분석 &amp;식별</a:t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100"/>
                  <a:buFont typeface="Arial"/>
                  <a:buNone/>
                </a:pPr>
                <a:r>
                  <a:rPr lang="ko-KR" sz="11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8</a:t>
                </a:r>
                <a:r>
                  <a:rPr b="0" i="0" lang="ko-KR" sz="11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.5~8.6</a:t>
                </a: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10756900" y="2406669"/>
              <a:ext cx="468148" cy="177445"/>
              <a:chOff x="10756900" y="2359284"/>
              <a:chExt cx="468148" cy="177445"/>
            </a:xfrm>
          </p:grpSpPr>
          <p:cxnSp>
            <p:nvCxnSpPr>
              <p:cNvPr id="259" name="Google Shape;259;p6"/>
              <p:cNvCxnSpPr/>
              <p:nvPr/>
            </p:nvCxnSpPr>
            <p:spPr>
              <a:xfrm>
                <a:off x="10756900" y="2536729"/>
                <a:ext cx="46814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60" name="Google Shape;260;p6"/>
              <p:cNvCxnSpPr/>
              <p:nvPr/>
            </p:nvCxnSpPr>
            <p:spPr>
              <a:xfrm>
                <a:off x="11044069" y="2359284"/>
                <a:ext cx="161154" cy="17201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61" name="Google Shape;261;p6"/>
          <p:cNvGrpSpPr/>
          <p:nvPr/>
        </p:nvGrpSpPr>
        <p:grpSpPr>
          <a:xfrm>
            <a:off x="5423642" y="2217570"/>
            <a:ext cx="1966749" cy="1508984"/>
            <a:chOff x="9258299" y="1805667"/>
            <a:chExt cx="1966749" cy="1508984"/>
          </a:xfrm>
        </p:grpSpPr>
        <p:grpSp>
          <p:nvGrpSpPr>
            <p:cNvPr id="262" name="Google Shape;262;p6"/>
            <p:cNvGrpSpPr/>
            <p:nvPr/>
          </p:nvGrpSpPr>
          <p:grpSpPr>
            <a:xfrm>
              <a:off x="9258299" y="1805667"/>
              <a:ext cx="1527194" cy="1508984"/>
              <a:chOff x="2483592" y="1837197"/>
              <a:chExt cx="1607417" cy="1588250"/>
            </a:xfrm>
          </p:grpSpPr>
          <p:sp>
            <p:nvSpPr>
              <p:cNvPr id="263" name="Google Shape;263;p6"/>
              <p:cNvSpPr/>
              <p:nvPr/>
            </p:nvSpPr>
            <p:spPr>
              <a:xfrm>
                <a:off x="2483592" y="1837197"/>
                <a:ext cx="1588249" cy="1588250"/>
              </a:xfrm>
              <a:prstGeom prst="ellipse">
                <a:avLst/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600"/>
                  <a:buFont typeface="Malgun Gothic"/>
                  <a:buNone/>
                </a:pPr>
                <a:r>
                  <a:t/>
                </a:r>
                <a:endParaRPr b="0" i="0" sz="16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64" name="Google Shape;264;p6"/>
              <p:cNvSpPr txBox="1"/>
              <p:nvPr/>
            </p:nvSpPr>
            <p:spPr>
              <a:xfrm>
                <a:off x="2548284" y="2461105"/>
                <a:ext cx="1542725" cy="72887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b="0" i="0" lang="ko-KR" sz="14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문장에 제품 기능 레이블(수동)</a:t>
                </a:r>
                <a:endParaRPr/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100"/>
                  <a:buFont typeface="Arial"/>
                  <a:buNone/>
                </a:pPr>
                <a:r>
                  <a:rPr lang="ko-KR" sz="11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8</a:t>
                </a:r>
                <a:r>
                  <a:rPr b="0" i="0" lang="ko-KR" sz="11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.6~7</a:t>
                </a:r>
                <a:endParaRPr/>
              </a:p>
            </p:txBody>
          </p:sp>
        </p:grpSp>
        <p:grpSp>
          <p:nvGrpSpPr>
            <p:cNvPr id="265" name="Google Shape;265;p6"/>
            <p:cNvGrpSpPr/>
            <p:nvPr/>
          </p:nvGrpSpPr>
          <p:grpSpPr>
            <a:xfrm>
              <a:off x="10756900" y="2406669"/>
              <a:ext cx="468148" cy="177445"/>
              <a:chOff x="10756900" y="2359284"/>
              <a:chExt cx="468148" cy="177445"/>
            </a:xfrm>
          </p:grpSpPr>
          <p:cxnSp>
            <p:nvCxnSpPr>
              <p:cNvPr id="266" name="Google Shape;266;p6"/>
              <p:cNvCxnSpPr/>
              <p:nvPr/>
            </p:nvCxnSpPr>
            <p:spPr>
              <a:xfrm>
                <a:off x="10756900" y="2536729"/>
                <a:ext cx="46814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67" name="Google Shape;267;p6"/>
              <p:cNvCxnSpPr/>
              <p:nvPr/>
            </p:nvCxnSpPr>
            <p:spPr>
              <a:xfrm>
                <a:off x="11044069" y="2359284"/>
                <a:ext cx="161154" cy="17201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68" name="Google Shape;268;p6"/>
          <p:cNvGrpSpPr/>
          <p:nvPr/>
        </p:nvGrpSpPr>
        <p:grpSpPr>
          <a:xfrm>
            <a:off x="9817124" y="2226276"/>
            <a:ext cx="1966747" cy="1508984"/>
            <a:chOff x="9258301" y="1805667"/>
            <a:chExt cx="1966747" cy="1508984"/>
          </a:xfrm>
        </p:grpSpPr>
        <p:grpSp>
          <p:nvGrpSpPr>
            <p:cNvPr id="269" name="Google Shape;269;p6"/>
            <p:cNvGrpSpPr/>
            <p:nvPr/>
          </p:nvGrpSpPr>
          <p:grpSpPr>
            <a:xfrm>
              <a:off x="9258301" y="1805667"/>
              <a:ext cx="1534520" cy="1508984"/>
              <a:chOff x="2483592" y="1837197"/>
              <a:chExt cx="1615127" cy="1588250"/>
            </a:xfrm>
          </p:grpSpPr>
          <p:sp>
            <p:nvSpPr>
              <p:cNvPr id="270" name="Google Shape;270;p6"/>
              <p:cNvSpPr/>
              <p:nvPr/>
            </p:nvSpPr>
            <p:spPr>
              <a:xfrm>
                <a:off x="2483592" y="1837197"/>
                <a:ext cx="1588249" cy="1588250"/>
              </a:xfrm>
              <a:prstGeom prst="ellipse">
                <a:avLst/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600"/>
                  <a:buFont typeface="Malgun Gothic"/>
                  <a:buNone/>
                </a:pPr>
                <a:r>
                  <a:t/>
                </a:r>
                <a:endParaRPr b="0" i="0" sz="16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71" name="Google Shape;271;p6"/>
              <p:cNvSpPr txBox="1"/>
              <p:nvPr/>
            </p:nvSpPr>
            <p:spPr>
              <a:xfrm>
                <a:off x="2510470" y="2367331"/>
                <a:ext cx="1588249" cy="72887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4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&lt;문장 분류&gt;</a:t>
                </a:r>
                <a:endParaRPr/>
              </a:p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4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비교 문장 식별</a:t>
                </a:r>
                <a:endParaRPr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100"/>
                  <a:buFont typeface="Arial"/>
                  <a:buNone/>
                </a:pPr>
                <a:r>
                  <a:rPr lang="ko-KR" sz="11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8</a:t>
                </a:r>
                <a:r>
                  <a:rPr b="0" i="0" lang="ko-KR" sz="11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.7~10</a:t>
                </a:r>
                <a:endParaRPr/>
              </a:p>
            </p:txBody>
          </p:sp>
        </p:grpSp>
        <p:grpSp>
          <p:nvGrpSpPr>
            <p:cNvPr id="272" name="Google Shape;272;p6"/>
            <p:cNvGrpSpPr/>
            <p:nvPr/>
          </p:nvGrpSpPr>
          <p:grpSpPr>
            <a:xfrm>
              <a:off x="10756900" y="2406669"/>
              <a:ext cx="468148" cy="177445"/>
              <a:chOff x="10756900" y="2359284"/>
              <a:chExt cx="468148" cy="177445"/>
            </a:xfrm>
          </p:grpSpPr>
          <p:cxnSp>
            <p:nvCxnSpPr>
              <p:cNvPr id="273" name="Google Shape;273;p6"/>
              <p:cNvCxnSpPr/>
              <p:nvPr/>
            </p:nvCxnSpPr>
            <p:spPr>
              <a:xfrm>
                <a:off x="10756900" y="2536729"/>
                <a:ext cx="46814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74" name="Google Shape;274;p6"/>
              <p:cNvCxnSpPr/>
              <p:nvPr/>
            </p:nvCxnSpPr>
            <p:spPr>
              <a:xfrm>
                <a:off x="11044069" y="2359284"/>
                <a:ext cx="161154" cy="17201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75" name="Google Shape;275;p6"/>
          <p:cNvGrpSpPr/>
          <p:nvPr/>
        </p:nvGrpSpPr>
        <p:grpSpPr>
          <a:xfrm>
            <a:off x="1493126" y="4308396"/>
            <a:ext cx="1966748" cy="1508984"/>
            <a:chOff x="9258300" y="1805667"/>
            <a:chExt cx="1966748" cy="1508984"/>
          </a:xfrm>
        </p:grpSpPr>
        <p:grpSp>
          <p:nvGrpSpPr>
            <p:cNvPr id="276" name="Google Shape;276;p6"/>
            <p:cNvGrpSpPr/>
            <p:nvPr/>
          </p:nvGrpSpPr>
          <p:grpSpPr>
            <a:xfrm>
              <a:off x="9258300" y="1805667"/>
              <a:ext cx="1508983" cy="1508984"/>
              <a:chOff x="2483592" y="1837197"/>
              <a:chExt cx="1588249" cy="158825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2483592" y="1837197"/>
                <a:ext cx="1588249" cy="1588250"/>
              </a:xfrm>
              <a:prstGeom prst="ellipse">
                <a:avLst/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600"/>
                  <a:buFont typeface="Malgun Gothic"/>
                  <a:buNone/>
                </a:pPr>
                <a:r>
                  <a:t/>
                </a:r>
                <a:endParaRPr b="0" i="0" sz="16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78" name="Google Shape;278;p6"/>
              <p:cNvSpPr txBox="1"/>
              <p:nvPr/>
            </p:nvSpPr>
            <p:spPr>
              <a:xfrm>
                <a:off x="2530575" y="2240818"/>
                <a:ext cx="1442248" cy="9556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lang="ko-KR" sz="14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  &lt;문장 분류&gt;</a:t>
                </a:r>
                <a:endParaRPr/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lang="ko-KR" sz="14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정서 방향성 극성 분류</a:t>
                </a:r>
                <a:endParaRPr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100"/>
                  <a:buFont typeface="Arial"/>
                  <a:buNone/>
                </a:pPr>
                <a:r>
                  <a:rPr lang="ko-KR" sz="11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8.13</a:t>
                </a:r>
                <a:endParaRPr b="0" i="0" sz="11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9" name="Google Shape;279;p6"/>
            <p:cNvGrpSpPr/>
            <p:nvPr/>
          </p:nvGrpSpPr>
          <p:grpSpPr>
            <a:xfrm>
              <a:off x="10756900" y="2406669"/>
              <a:ext cx="468148" cy="177445"/>
              <a:chOff x="10756900" y="2359284"/>
              <a:chExt cx="468148" cy="177445"/>
            </a:xfrm>
          </p:grpSpPr>
          <p:cxnSp>
            <p:nvCxnSpPr>
              <p:cNvPr id="280" name="Google Shape;280;p6"/>
              <p:cNvCxnSpPr/>
              <p:nvPr/>
            </p:nvCxnSpPr>
            <p:spPr>
              <a:xfrm>
                <a:off x="10756900" y="2536729"/>
                <a:ext cx="46814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1" name="Google Shape;281;p6"/>
              <p:cNvCxnSpPr/>
              <p:nvPr/>
            </p:nvCxnSpPr>
            <p:spPr>
              <a:xfrm>
                <a:off x="11044069" y="2359284"/>
                <a:ext cx="161154" cy="17201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82" name="Google Shape;282;p6"/>
          <p:cNvGrpSpPr/>
          <p:nvPr/>
        </p:nvGrpSpPr>
        <p:grpSpPr>
          <a:xfrm>
            <a:off x="3906126" y="4326920"/>
            <a:ext cx="1966748" cy="1508984"/>
            <a:chOff x="9258300" y="1805667"/>
            <a:chExt cx="1966748" cy="1508984"/>
          </a:xfrm>
        </p:grpSpPr>
        <p:grpSp>
          <p:nvGrpSpPr>
            <p:cNvPr id="283" name="Google Shape;283;p6"/>
            <p:cNvGrpSpPr/>
            <p:nvPr/>
          </p:nvGrpSpPr>
          <p:grpSpPr>
            <a:xfrm>
              <a:off x="9258300" y="1805667"/>
              <a:ext cx="1508983" cy="1508984"/>
              <a:chOff x="2483592" y="1837197"/>
              <a:chExt cx="1588249" cy="1588250"/>
            </a:xfrm>
          </p:grpSpPr>
          <p:sp>
            <p:nvSpPr>
              <p:cNvPr id="284" name="Google Shape;284;p6"/>
              <p:cNvSpPr/>
              <p:nvPr/>
            </p:nvSpPr>
            <p:spPr>
              <a:xfrm>
                <a:off x="2483592" y="1837197"/>
                <a:ext cx="1588249" cy="1588250"/>
              </a:xfrm>
              <a:prstGeom prst="ellipse">
                <a:avLst/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600"/>
                  <a:buFont typeface="Malgun Gothic"/>
                  <a:buNone/>
                </a:pPr>
                <a:r>
                  <a:t/>
                </a:r>
                <a:endParaRPr b="0" i="0" sz="16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85" name="Google Shape;285;p6"/>
              <p:cNvSpPr txBox="1"/>
              <p:nvPr/>
            </p:nvSpPr>
            <p:spPr>
              <a:xfrm>
                <a:off x="2597976" y="2428585"/>
                <a:ext cx="1359481" cy="502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lang="ko-KR" sz="14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그래프 작성</a:t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100"/>
                  <a:buFont typeface="Arial"/>
                  <a:buNone/>
                </a:pPr>
                <a:r>
                  <a:rPr lang="ko-KR" sz="11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8</a:t>
                </a:r>
                <a:r>
                  <a:rPr b="0" i="0" lang="ko-KR" sz="11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.13~8.13</a:t>
                </a:r>
                <a:endParaRPr/>
              </a:p>
            </p:txBody>
          </p:sp>
        </p:grpSp>
        <p:grpSp>
          <p:nvGrpSpPr>
            <p:cNvPr id="286" name="Google Shape;286;p6"/>
            <p:cNvGrpSpPr/>
            <p:nvPr/>
          </p:nvGrpSpPr>
          <p:grpSpPr>
            <a:xfrm>
              <a:off x="10756900" y="2406669"/>
              <a:ext cx="468148" cy="177445"/>
              <a:chOff x="10756900" y="2359284"/>
              <a:chExt cx="468148" cy="177445"/>
            </a:xfrm>
          </p:grpSpPr>
          <p:cxnSp>
            <p:nvCxnSpPr>
              <p:cNvPr id="287" name="Google Shape;287;p6"/>
              <p:cNvCxnSpPr/>
              <p:nvPr/>
            </p:nvCxnSpPr>
            <p:spPr>
              <a:xfrm>
                <a:off x="10756900" y="2536729"/>
                <a:ext cx="46814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8" name="Google Shape;288;p6"/>
              <p:cNvCxnSpPr/>
              <p:nvPr/>
            </p:nvCxnSpPr>
            <p:spPr>
              <a:xfrm>
                <a:off x="11044069" y="2359284"/>
                <a:ext cx="161154" cy="17201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89" name="Google Shape;289;p6"/>
          <p:cNvGrpSpPr/>
          <p:nvPr/>
        </p:nvGrpSpPr>
        <p:grpSpPr>
          <a:xfrm>
            <a:off x="6319126" y="4345444"/>
            <a:ext cx="1966748" cy="1508984"/>
            <a:chOff x="9258300" y="1805667"/>
            <a:chExt cx="1966748" cy="1508984"/>
          </a:xfrm>
        </p:grpSpPr>
        <p:grpSp>
          <p:nvGrpSpPr>
            <p:cNvPr id="290" name="Google Shape;290;p6"/>
            <p:cNvGrpSpPr/>
            <p:nvPr/>
          </p:nvGrpSpPr>
          <p:grpSpPr>
            <a:xfrm>
              <a:off x="9258300" y="1805667"/>
              <a:ext cx="1508983" cy="1508984"/>
              <a:chOff x="2483592" y="1837197"/>
              <a:chExt cx="1588249" cy="1588250"/>
            </a:xfrm>
          </p:grpSpPr>
          <p:sp>
            <p:nvSpPr>
              <p:cNvPr id="291" name="Google Shape;291;p6"/>
              <p:cNvSpPr/>
              <p:nvPr/>
            </p:nvSpPr>
            <p:spPr>
              <a:xfrm>
                <a:off x="2483592" y="1837197"/>
                <a:ext cx="1588249" cy="1588250"/>
              </a:xfrm>
              <a:prstGeom prst="ellipse">
                <a:avLst/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600"/>
                  <a:buFont typeface="Malgun Gothic"/>
                  <a:buNone/>
                </a:pPr>
                <a:r>
                  <a:t/>
                </a:r>
                <a:endParaRPr b="0" i="0" sz="16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2" name="Google Shape;292;p6"/>
              <p:cNvSpPr txBox="1"/>
              <p:nvPr/>
            </p:nvSpPr>
            <p:spPr>
              <a:xfrm>
                <a:off x="2597976" y="2428585"/>
                <a:ext cx="1359481" cy="502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Arial"/>
                  <a:buNone/>
                </a:pPr>
                <a:r>
                  <a:rPr lang="ko-KR" sz="14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그래프 마이닝</a:t>
                </a:r>
                <a:endParaRPr b="0" i="0" sz="14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100"/>
                  <a:buFont typeface="Arial"/>
                  <a:buNone/>
                </a:pPr>
                <a:r>
                  <a:rPr lang="ko-KR" sz="11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8.15</a:t>
                </a:r>
                <a:endParaRPr b="0" i="0" sz="11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10756900" y="2406669"/>
              <a:ext cx="468148" cy="177445"/>
              <a:chOff x="10756900" y="2359284"/>
              <a:chExt cx="468148" cy="177445"/>
            </a:xfrm>
          </p:grpSpPr>
          <p:cxnSp>
            <p:nvCxnSpPr>
              <p:cNvPr id="294" name="Google Shape;294;p6"/>
              <p:cNvCxnSpPr/>
              <p:nvPr/>
            </p:nvCxnSpPr>
            <p:spPr>
              <a:xfrm>
                <a:off x="10756900" y="2536729"/>
                <a:ext cx="46814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5" name="Google Shape;295;p6"/>
              <p:cNvCxnSpPr/>
              <p:nvPr/>
            </p:nvCxnSpPr>
            <p:spPr>
              <a:xfrm>
                <a:off x="11044069" y="2359284"/>
                <a:ext cx="161154" cy="17201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grpSp>
        <p:nvGrpSpPr>
          <p:cNvPr id="296" name="Google Shape;296;p6"/>
          <p:cNvGrpSpPr/>
          <p:nvPr/>
        </p:nvGrpSpPr>
        <p:grpSpPr>
          <a:xfrm>
            <a:off x="8732126" y="4363968"/>
            <a:ext cx="1966748" cy="1508984"/>
            <a:chOff x="9258300" y="1805667"/>
            <a:chExt cx="1966748" cy="1508984"/>
          </a:xfrm>
        </p:grpSpPr>
        <p:grpSp>
          <p:nvGrpSpPr>
            <p:cNvPr id="297" name="Google Shape;297;p6"/>
            <p:cNvGrpSpPr/>
            <p:nvPr/>
          </p:nvGrpSpPr>
          <p:grpSpPr>
            <a:xfrm>
              <a:off x="9258300" y="1805667"/>
              <a:ext cx="1508983" cy="1508984"/>
              <a:chOff x="2483592" y="1837197"/>
              <a:chExt cx="1588249" cy="1588250"/>
            </a:xfrm>
          </p:grpSpPr>
          <p:sp>
            <p:nvSpPr>
              <p:cNvPr id="298" name="Google Shape;298;p6"/>
              <p:cNvSpPr/>
              <p:nvPr/>
            </p:nvSpPr>
            <p:spPr>
              <a:xfrm>
                <a:off x="2483592" y="1837197"/>
                <a:ext cx="1588249" cy="1588250"/>
              </a:xfrm>
              <a:prstGeom prst="ellipse">
                <a:avLst/>
              </a:prstGeom>
              <a:solidFill>
                <a:schemeClr val="lt1"/>
              </a:solidFill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600"/>
                  <a:buFont typeface="Malgun Gothic"/>
                  <a:buNone/>
                </a:pPr>
                <a:r>
                  <a:t/>
                </a:r>
                <a:endParaRPr b="0" i="0" sz="16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9" name="Google Shape;299;p6"/>
              <p:cNvSpPr txBox="1"/>
              <p:nvPr/>
            </p:nvSpPr>
            <p:spPr>
              <a:xfrm>
                <a:off x="2659771" y="2428585"/>
                <a:ext cx="1235892" cy="5021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ko-KR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종합 평가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ko-KR" sz="11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8.20</a:t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0" name="Google Shape;300;p6"/>
            <p:cNvGrpSpPr/>
            <p:nvPr/>
          </p:nvGrpSpPr>
          <p:grpSpPr>
            <a:xfrm>
              <a:off x="10756900" y="2406669"/>
              <a:ext cx="468148" cy="177445"/>
              <a:chOff x="10756900" y="2359284"/>
              <a:chExt cx="468148" cy="177445"/>
            </a:xfrm>
          </p:grpSpPr>
          <p:cxnSp>
            <p:nvCxnSpPr>
              <p:cNvPr id="301" name="Google Shape;301;p6"/>
              <p:cNvCxnSpPr/>
              <p:nvPr/>
            </p:nvCxnSpPr>
            <p:spPr>
              <a:xfrm>
                <a:off x="10756900" y="2536729"/>
                <a:ext cx="46814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2" name="Google Shape;302;p6"/>
              <p:cNvCxnSpPr/>
              <p:nvPr/>
            </p:nvCxnSpPr>
            <p:spPr>
              <a:xfrm>
                <a:off x="11044069" y="2359284"/>
                <a:ext cx="161154" cy="17201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303" name="Google Shape;303;p6"/>
          <p:cNvSpPr txBox="1"/>
          <p:nvPr/>
        </p:nvSpPr>
        <p:spPr>
          <a:xfrm>
            <a:off x="2995104" y="2559754"/>
            <a:ext cx="182974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ko-KR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소비자 보고서 기반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6"/>
          <p:cNvSpPr txBox="1"/>
          <p:nvPr/>
        </p:nvSpPr>
        <p:spPr>
          <a:xfrm>
            <a:off x="5446681" y="2574541"/>
            <a:ext cx="1542578" cy="477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ko-KR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전략 성능 평가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6"/>
          <p:cNvSpPr txBox="1"/>
          <p:nvPr/>
        </p:nvSpPr>
        <p:spPr>
          <a:xfrm>
            <a:off x="3002108" y="3829666"/>
            <a:ext cx="182974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ko-KR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키원드 전략                              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6"/>
          <p:cNvSpPr txBox="1"/>
          <p:nvPr/>
        </p:nvSpPr>
        <p:spPr>
          <a:xfrm>
            <a:off x="7370649" y="3831159"/>
            <a:ext cx="210730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ko-KR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1516001 문장 데이터 셋                              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6"/>
          <p:cNvSpPr txBox="1"/>
          <p:nvPr/>
        </p:nvSpPr>
        <p:spPr>
          <a:xfrm>
            <a:off x="1308024" y="5971892"/>
            <a:ext cx="182974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ko-KR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긍부정 단어 집합 사전-&gt;Pos/neg  태그                          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6"/>
          <p:cNvSpPr txBox="1"/>
          <p:nvPr/>
        </p:nvSpPr>
        <p:spPr>
          <a:xfrm>
            <a:off x="9764175" y="3768111"/>
            <a:ext cx="1829747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ko-KR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키원드 비교 / 품사 태그 식별 / 구조 패턴 🡪 ss/cs/pcs 태그                             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9" name="Google Shape;309;p6"/>
          <p:cNvGrpSpPr/>
          <p:nvPr/>
        </p:nvGrpSpPr>
        <p:grpSpPr>
          <a:xfrm>
            <a:off x="7666516" y="2199046"/>
            <a:ext cx="1966747" cy="1508984"/>
            <a:chOff x="9258301" y="1805667"/>
            <a:chExt cx="1966747" cy="1508984"/>
          </a:xfrm>
        </p:grpSpPr>
        <p:grpSp>
          <p:nvGrpSpPr>
            <p:cNvPr id="310" name="Google Shape;310;p6"/>
            <p:cNvGrpSpPr/>
            <p:nvPr/>
          </p:nvGrpSpPr>
          <p:grpSpPr>
            <a:xfrm>
              <a:off x="9258301" y="1805667"/>
              <a:ext cx="1536729" cy="1508984"/>
              <a:chOff x="2483592" y="1837197"/>
              <a:chExt cx="1617452" cy="1588250"/>
            </a:xfrm>
          </p:grpSpPr>
          <p:sp>
            <p:nvSpPr>
              <p:cNvPr id="311" name="Google Shape;311;p6"/>
              <p:cNvSpPr/>
              <p:nvPr/>
            </p:nvSpPr>
            <p:spPr>
              <a:xfrm>
                <a:off x="2483592" y="1837197"/>
                <a:ext cx="1588249" cy="1588250"/>
              </a:xfrm>
              <a:prstGeom prst="ellipse">
                <a:avLst/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600"/>
                  <a:buFont typeface="Malgun Gothic"/>
                  <a:buNone/>
                </a:pPr>
                <a:r>
                  <a:t/>
                </a:r>
                <a:endParaRPr b="0" i="0" sz="16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12" name="Google Shape;312;p6"/>
              <p:cNvSpPr txBox="1"/>
              <p:nvPr/>
            </p:nvSpPr>
            <p:spPr>
              <a:xfrm>
                <a:off x="2512795" y="2282610"/>
                <a:ext cx="1588249" cy="9556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4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리뷰를 문장으로 분리 &amp; 문장 유형 정의</a:t>
                </a:r>
                <a:endParaRPr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100"/>
                  <a:buFont typeface="Arial"/>
                  <a:buNone/>
                </a:pPr>
                <a:r>
                  <a:rPr lang="ko-KR" sz="11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8</a:t>
                </a:r>
                <a:r>
                  <a:rPr b="0" i="0" lang="ko-KR" sz="11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.7~8</a:t>
                </a:r>
                <a:endParaRPr/>
              </a:p>
            </p:txBody>
          </p:sp>
        </p:grpSp>
        <p:grpSp>
          <p:nvGrpSpPr>
            <p:cNvPr id="313" name="Google Shape;313;p6"/>
            <p:cNvGrpSpPr/>
            <p:nvPr/>
          </p:nvGrpSpPr>
          <p:grpSpPr>
            <a:xfrm>
              <a:off x="10756900" y="2406669"/>
              <a:ext cx="468148" cy="177445"/>
              <a:chOff x="10756900" y="2359284"/>
              <a:chExt cx="468148" cy="177445"/>
            </a:xfrm>
          </p:grpSpPr>
          <p:cxnSp>
            <p:nvCxnSpPr>
              <p:cNvPr id="314" name="Google Shape;314;p6"/>
              <p:cNvCxnSpPr/>
              <p:nvPr/>
            </p:nvCxnSpPr>
            <p:spPr>
              <a:xfrm>
                <a:off x="10756900" y="2536729"/>
                <a:ext cx="46814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15" name="Google Shape;315;p6"/>
              <p:cNvCxnSpPr/>
              <p:nvPr/>
            </p:nvCxnSpPr>
            <p:spPr>
              <a:xfrm>
                <a:off x="11044069" y="2359284"/>
                <a:ext cx="161154" cy="17201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Person Holding White Ceramic Coffee Cup Leaning on Brown Wooden Table" id="321" name="Google Shape;32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175577"/>
            <a:ext cx="12192001" cy="2682422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7"/>
          <p:cNvSpPr/>
          <p:nvPr/>
        </p:nvSpPr>
        <p:spPr>
          <a:xfrm>
            <a:off x="1282700" y="487680"/>
            <a:ext cx="9626600" cy="63703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23" name="Google Shape;323;p7"/>
          <p:cNvGrpSpPr/>
          <p:nvPr/>
        </p:nvGrpSpPr>
        <p:grpSpPr>
          <a:xfrm>
            <a:off x="1671438" y="706288"/>
            <a:ext cx="8607926" cy="1007174"/>
            <a:chOff x="1671438" y="706288"/>
            <a:chExt cx="8607926" cy="1007174"/>
          </a:xfrm>
        </p:grpSpPr>
        <p:grpSp>
          <p:nvGrpSpPr>
            <p:cNvPr id="324" name="Google Shape;324;p7"/>
            <p:cNvGrpSpPr/>
            <p:nvPr/>
          </p:nvGrpSpPr>
          <p:grpSpPr>
            <a:xfrm>
              <a:off x="1671438" y="706288"/>
              <a:ext cx="1838965" cy="1007174"/>
              <a:chOff x="5805288" y="3368159"/>
              <a:chExt cx="1838965" cy="1007174"/>
            </a:xfrm>
          </p:grpSpPr>
          <p:sp>
            <p:nvSpPr>
              <p:cNvPr id="325" name="Google Shape;325;p7"/>
              <p:cNvSpPr/>
              <p:nvPr/>
            </p:nvSpPr>
            <p:spPr>
              <a:xfrm>
                <a:off x="5805288" y="3368159"/>
                <a:ext cx="1838965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36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구현이슈</a:t>
                </a:r>
                <a:endParaRPr sz="36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7"/>
              <p:cNvSpPr/>
              <p:nvPr/>
            </p:nvSpPr>
            <p:spPr>
              <a:xfrm>
                <a:off x="5894562" y="3975223"/>
                <a:ext cx="118019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20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[Problem]</a:t>
                </a:r>
                <a:endParaRPr sz="20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7" name="Google Shape;327;p7"/>
            <p:cNvSpPr/>
            <p:nvPr/>
          </p:nvSpPr>
          <p:spPr>
            <a:xfrm>
              <a:off x="3655616" y="918460"/>
              <a:ext cx="662374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논문 구현 관점에서 문제를 본 결과 단계별 여러 이슈가 있었습니다.</a:t>
              </a:r>
              <a:endParaRPr/>
            </a:p>
          </p:txBody>
        </p:sp>
      </p:grpSp>
      <p:cxnSp>
        <p:nvCxnSpPr>
          <p:cNvPr id="328" name="Google Shape;328;p7"/>
          <p:cNvCxnSpPr/>
          <p:nvPr/>
        </p:nvCxnSpPr>
        <p:spPr>
          <a:xfrm>
            <a:off x="1802423" y="1875525"/>
            <a:ext cx="8343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29" name="Google Shape;329;p7"/>
          <p:cNvSpPr/>
          <p:nvPr/>
        </p:nvSpPr>
        <p:spPr>
          <a:xfrm>
            <a:off x="1956305" y="2146340"/>
            <a:ext cx="586689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제품 기능 카테고리분석 &amp;식별 메커니즘 </a:t>
            </a:r>
            <a:endParaRPr sz="2800">
              <a:solidFill>
                <a:srgbClr val="6C42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7"/>
          <p:cNvSpPr/>
          <p:nvPr/>
        </p:nvSpPr>
        <p:spPr>
          <a:xfrm>
            <a:off x="2001572" y="2551276"/>
            <a:ext cx="6608786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카테고리  식별 과정에서의   이슈</a:t>
            </a:r>
            <a:endParaRPr sz="105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7"/>
          <p:cNvSpPr/>
          <p:nvPr/>
        </p:nvSpPr>
        <p:spPr>
          <a:xfrm>
            <a:off x="1806074" y="1720447"/>
            <a:ext cx="1031051" cy="1364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200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rPr>
              <a:t>01</a:t>
            </a:r>
            <a:endParaRPr sz="7200">
              <a:solidFill>
                <a:srgbClr val="6C422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2" name="Google Shape;332;p7"/>
          <p:cNvSpPr/>
          <p:nvPr/>
        </p:nvSpPr>
        <p:spPr>
          <a:xfrm>
            <a:off x="1956304" y="4075765"/>
            <a:ext cx="653308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메커니즘전략 성능 평가&amp; 제품 기능 레이블 </a:t>
            </a:r>
            <a:endParaRPr/>
          </a:p>
        </p:txBody>
      </p:sp>
      <p:sp>
        <p:nvSpPr>
          <p:cNvPr id="333" name="Google Shape;333;p7"/>
          <p:cNvSpPr/>
          <p:nvPr/>
        </p:nvSpPr>
        <p:spPr>
          <a:xfrm>
            <a:off x="2001572" y="4480701"/>
            <a:ext cx="6608786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성능평과 과정에서의  이슈</a:t>
            </a:r>
            <a:endParaRPr sz="105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7"/>
          <p:cNvSpPr/>
          <p:nvPr/>
        </p:nvSpPr>
        <p:spPr>
          <a:xfrm>
            <a:off x="1806074" y="3649872"/>
            <a:ext cx="1308318" cy="1364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200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rPr>
              <a:t>02</a:t>
            </a:r>
            <a:endParaRPr sz="7200">
              <a:solidFill>
                <a:srgbClr val="6C422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335" name="Google Shape;335;p7"/>
          <p:cNvCxnSpPr/>
          <p:nvPr/>
        </p:nvCxnSpPr>
        <p:spPr>
          <a:xfrm>
            <a:off x="1802423" y="3745600"/>
            <a:ext cx="8343900" cy="0"/>
          </a:xfrm>
          <a:prstGeom prst="straightConnector1">
            <a:avLst/>
          </a:prstGeom>
          <a:noFill/>
          <a:ln cap="flat" cmpd="sng" w="9525">
            <a:solidFill>
              <a:srgbClr val="BFBFBF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6" name="Google Shape;336;p7"/>
          <p:cNvSpPr/>
          <p:nvPr/>
        </p:nvSpPr>
        <p:spPr>
          <a:xfrm>
            <a:off x="1989611" y="4810062"/>
            <a:ext cx="504176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1위.검토 pool 에서 1000 개 검토 문장 무작위 추출, 제품기능 수동 레이블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7"/>
          <p:cNvSpPr/>
          <p:nvPr/>
        </p:nvSpPr>
        <p:spPr>
          <a:xfrm>
            <a:off x="1965320" y="5695486"/>
            <a:ext cx="3506088" cy="7047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3위. 문장 제품 기능 동의어 사전(수동 정의)에 있는 </a:t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       단어 /구문  포함시  해당 기능 태그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8" name="Google Shape;338;p7"/>
          <p:cNvSpPr/>
          <p:nvPr/>
        </p:nvSpPr>
        <p:spPr>
          <a:xfrm>
            <a:off x="1965320" y="5254794"/>
            <a:ext cx="195117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2위. 문장 당 1개 이상  기능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9" name="Google Shape;339;p7"/>
          <p:cNvSpPr/>
          <p:nvPr/>
        </p:nvSpPr>
        <p:spPr>
          <a:xfrm>
            <a:off x="7358022" y="5253496"/>
            <a:ext cx="97494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4위.  정밀도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0" name="Google Shape;340;p7"/>
          <p:cNvSpPr/>
          <p:nvPr/>
        </p:nvSpPr>
        <p:spPr>
          <a:xfrm>
            <a:off x="7358022" y="5696930"/>
            <a:ext cx="100059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        재현율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1" name="Google Shape;341;p7"/>
          <p:cNvSpPr/>
          <p:nvPr/>
        </p:nvSpPr>
        <p:spPr>
          <a:xfrm>
            <a:off x="8930761" y="5292888"/>
            <a:ext cx="1215562" cy="23167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2" name="Google Shape;342;p7"/>
          <p:cNvSpPr/>
          <p:nvPr/>
        </p:nvSpPr>
        <p:spPr>
          <a:xfrm>
            <a:off x="8930760" y="5716101"/>
            <a:ext cx="1061651" cy="25296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3" name="Google Shape;343;p7"/>
          <p:cNvSpPr/>
          <p:nvPr/>
        </p:nvSpPr>
        <p:spPr>
          <a:xfrm>
            <a:off x="8930760" y="5240038"/>
            <a:ext cx="65114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0.853</a:t>
            </a:r>
            <a:endParaRPr sz="14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4" name="Google Shape;344;p7"/>
          <p:cNvSpPr/>
          <p:nvPr/>
        </p:nvSpPr>
        <p:spPr>
          <a:xfrm>
            <a:off x="8930760" y="5670014"/>
            <a:ext cx="65114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0.807</a:t>
            </a:r>
            <a:endParaRPr sz="14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5" name="Google Shape;345;p7"/>
          <p:cNvSpPr/>
          <p:nvPr/>
        </p:nvSpPr>
        <p:spPr>
          <a:xfrm>
            <a:off x="1989611" y="2869230"/>
            <a:ext cx="175721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1위. 소비자 보고서 기반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7"/>
          <p:cNvSpPr/>
          <p:nvPr/>
        </p:nvSpPr>
        <p:spPr>
          <a:xfrm>
            <a:off x="1989611" y="3312664"/>
            <a:ext cx="265008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2위. 카테 고리 선택(카메라 ,텔레비전)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7" name="Google Shape;347;p7"/>
          <p:cNvSpPr/>
          <p:nvPr/>
        </p:nvSpPr>
        <p:spPr>
          <a:xfrm>
            <a:off x="3612770" y="2850113"/>
            <a:ext cx="257480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http://www.consumerreports.org/</a:t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7"/>
          <p:cNvSpPr/>
          <p:nvPr/>
        </p:nvSpPr>
        <p:spPr>
          <a:xfrm>
            <a:off x="6672306" y="2869230"/>
            <a:ext cx="309571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3위. 제품 기능 수동 정의 ( 도메인 지식 필요)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7"/>
          <p:cNvSpPr/>
          <p:nvPr/>
        </p:nvSpPr>
        <p:spPr>
          <a:xfrm>
            <a:off x="6672306" y="3312664"/>
            <a:ext cx="164500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4위. 동의어 처리  필요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0" name="Google Shape;350;p7"/>
          <p:cNvSpPr/>
          <p:nvPr/>
        </p:nvSpPr>
        <p:spPr>
          <a:xfrm>
            <a:off x="6939749" y="4878706"/>
            <a:ext cx="1374327" cy="20796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1" name="Google Shape;351;p7"/>
          <p:cNvSpPr/>
          <p:nvPr/>
        </p:nvSpPr>
        <p:spPr>
          <a:xfrm>
            <a:off x="6993128" y="4853485"/>
            <a:ext cx="129554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1516001 문장</a:t>
            </a:r>
            <a:endParaRPr/>
          </a:p>
        </p:txBody>
      </p:sp>
      <p:sp>
        <p:nvSpPr>
          <p:cNvPr id="352" name="Google Shape;352;p7"/>
          <p:cNvSpPr/>
          <p:nvPr/>
        </p:nvSpPr>
        <p:spPr>
          <a:xfrm>
            <a:off x="4306844" y="5304727"/>
            <a:ext cx="1164564" cy="21984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3" name="Google Shape;353;p7"/>
          <p:cNvSpPr/>
          <p:nvPr/>
        </p:nvSpPr>
        <p:spPr>
          <a:xfrm>
            <a:off x="4320923" y="5249261"/>
            <a:ext cx="114005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문장 중 16%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8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Person Holding White Ceramic Coffee Cup Leaning on Brown Wooden Table" id="360" name="Google Shape;36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175577"/>
            <a:ext cx="12192001" cy="2682422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8"/>
          <p:cNvSpPr/>
          <p:nvPr/>
        </p:nvSpPr>
        <p:spPr>
          <a:xfrm>
            <a:off x="1282700" y="-9526"/>
            <a:ext cx="9626600" cy="68675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62" name="Google Shape;362;p8"/>
          <p:cNvGrpSpPr/>
          <p:nvPr/>
        </p:nvGrpSpPr>
        <p:grpSpPr>
          <a:xfrm>
            <a:off x="1671438" y="706288"/>
            <a:ext cx="8607926" cy="646331"/>
            <a:chOff x="1671438" y="706288"/>
            <a:chExt cx="8607926" cy="646331"/>
          </a:xfrm>
        </p:grpSpPr>
        <p:sp>
          <p:nvSpPr>
            <p:cNvPr id="363" name="Google Shape;363;p8"/>
            <p:cNvSpPr/>
            <p:nvPr/>
          </p:nvSpPr>
          <p:spPr>
            <a:xfrm>
              <a:off x="1671438" y="706288"/>
              <a:ext cx="183896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6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구현이슈</a:t>
              </a:r>
              <a:endParaRPr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3655616" y="918460"/>
              <a:ext cx="662374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논문 구현 관점에서 문제를 본 결과 단계별 여러 이슈가 있었습니다.</a:t>
              </a:r>
              <a:endParaRPr/>
            </a:p>
          </p:txBody>
        </p:sp>
      </p:grpSp>
      <p:cxnSp>
        <p:nvCxnSpPr>
          <p:cNvPr id="365" name="Google Shape;365;p8"/>
          <p:cNvCxnSpPr/>
          <p:nvPr/>
        </p:nvCxnSpPr>
        <p:spPr>
          <a:xfrm>
            <a:off x="1802423" y="1875525"/>
            <a:ext cx="8343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66" name="Google Shape;366;p8"/>
          <p:cNvSpPr/>
          <p:nvPr/>
        </p:nvSpPr>
        <p:spPr>
          <a:xfrm>
            <a:off x="1956304" y="2146340"/>
            <a:ext cx="6231285" cy="9797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리뷰를 문장으로 분리 &amp; 문장 유형 정의</a:t>
            </a:r>
            <a:endParaRPr sz="2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6C42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8"/>
          <p:cNvSpPr/>
          <p:nvPr/>
        </p:nvSpPr>
        <p:spPr>
          <a:xfrm>
            <a:off x="1956304" y="4075765"/>
            <a:ext cx="586689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&lt;문장 분류&gt;비교 문장 식별</a:t>
            </a:r>
            <a:endParaRPr sz="2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8"/>
          <p:cNvSpPr/>
          <p:nvPr/>
        </p:nvSpPr>
        <p:spPr>
          <a:xfrm>
            <a:off x="1806074" y="3649872"/>
            <a:ext cx="1308318" cy="1364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200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rPr>
              <a:t>04</a:t>
            </a:r>
            <a:endParaRPr sz="7200">
              <a:solidFill>
                <a:srgbClr val="6C422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369" name="Google Shape;369;p8"/>
          <p:cNvCxnSpPr/>
          <p:nvPr/>
        </p:nvCxnSpPr>
        <p:spPr>
          <a:xfrm>
            <a:off x="1802423" y="3745600"/>
            <a:ext cx="8343900" cy="0"/>
          </a:xfrm>
          <a:prstGeom prst="straightConnector1">
            <a:avLst/>
          </a:prstGeom>
          <a:noFill/>
          <a:ln cap="flat" cmpd="sng" w="9525">
            <a:solidFill>
              <a:srgbClr val="BFBFBF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0" name="Google Shape;370;p8"/>
          <p:cNvSpPr/>
          <p:nvPr/>
        </p:nvSpPr>
        <p:spPr>
          <a:xfrm>
            <a:off x="1989611" y="4810062"/>
            <a:ext cx="362471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1위. 키워드 비교 (문장에 KW 비교 키워드 포함 확인)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8"/>
          <p:cNvSpPr/>
          <p:nvPr/>
        </p:nvSpPr>
        <p:spPr>
          <a:xfrm>
            <a:off x="1989611" y="5696930"/>
            <a:ext cx="438908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3위. 사전 정의된 구조 패턴 적용  (as ..as ,the same as , similar to)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2" name="Google Shape;372;p8"/>
          <p:cNvSpPr/>
          <p:nvPr/>
        </p:nvSpPr>
        <p:spPr>
          <a:xfrm>
            <a:off x="1976520" y="5263022"/>
            <a:ext cx="377103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2위. 품사  태그 식별 CRFTagger   ( JJR /RBR/ JJS/ RBS )</a:t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8"/>
          <p:cNvSpPr/>
          <p:nvPr/>
        </p:nvSpPr>
        <p:spPr>
          <a:xfrm>
            <a:off x="6669414" y="5253496"/>
            <a:ext cx="93807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5위. 정밀도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4" name="Google Shape;374;p8"/>
          <p:cNvSpPr/>
          <p:nvPr/>
        </p:nvSpPr>
        <p:spPr>
          <a:xfrm>
            <a:off x="6669414" y="5696930"/>
            <a:ext cx="96372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        재현율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5" name="Google Shape;375;p8"/>
          <p:cNvSpPr/>
          <p:nvPr/>
        </p:nvSpPr>
        <p:spPr>
          <a:xfrm>
            <a:off x="8242153" y="5323389"/>
            <a:ext cx="1569787" cy="20117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6" name="Google Shape;376;p8"/>
          <p:cNvSpPr/>
          <p:nvPr/>
        </p:nvSpPr>
        <p:spPr>
          <a:xfrm>
            <a:off x="8242152" y="5738363"/>
            <a:ext cx="1371766" cy="20117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7" name="Google Shape;377;p8"/>
          <p:cNvSpPr/>
          <p:nvPr/>
        </p:nvSpPr>
        <p:spPr>
          <a:xfrm>
            <a:off x="8254632" y="5253496"/>
            <a:ext cx="5229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82%</a:t>
            </a:r>
            <a:endParaRPr sz="14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8" name="Google Shape;378;p8"/>
          <p:cNvSpPr/>
          <p:nvPr/>
        </p:nvSpPr>
        <p:spPr>
          <a:xfrm>
            <a:off x="8242152" y="5696930"/>
            <a:ext cx="5229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80%</a:t>
            </a:r>
            <a:endParaRPr sz="14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9" name="Google Shape;379;p8"/>
          <p:cNvSpPr/>
          <p:nvPr/>
        </p:nvSpPr>
        <p:spPr>
          <a:xfrm>
            <a:off x="1989611" y="2855540"/>
            <a:ext cx="312457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1위. 주관적/ 비교문장 분리를 위한 문장 정의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8"/>
          <p:cNvSpPr/>
          <p:nvPr/>
        </p:nvSpPr>
        <p:spPr>
          <a:xfrm>
            <a:off x="1989611" y="3312664"/>
            <a:ext cx="297677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2위. MxTerminator [ 11]를 사용 문장 분리</a:t>
            </a: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 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1" name="Google Shape;381;p8"/>
          <p:cNvSpPr/>
          <p:nvPr/>
        </p:nvSpPr>
        <p:spPr>
          <a:xfrm>
            <a:off x="5264414" y="2869230"/>
            <a:ext cx="107433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SS / CS / PCS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8"/>
          <p:cNvSpPr/>
          <p:nvPr/>
        </p:nvSpPr>
        <p:spPr>
          <a:xfrm>
            <a:off x="6669414" y="4489096"/>
            <a:ext cx="3544560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4위. 규칙을 만족하는 모든 문장이 비교 문장이 아님</a:t>
            </a:r>
            <a:endParaRPr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       동 적 프로그래밍 기법 사용 🡪 다른 방법 적용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8"/>
          <p:cNvSpPr/>
          <p:nvPr/>
        </p:nvSpPr>
        <p:spPr>
          <a:xfrm>
            <a:off x="2001572" y="4480701"/>
            <a:ext cx="6608786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적어도  하나의  비교 제품이 들어간 비교 문장만을 사용합니다</a:t>
            </a:r>
            <a:endParaRPr sz="105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8"/>
          <p:cNvSpPr/>
          <p:nvPr/>
        </p:nvSpPr>
        <p:spPr>
          <a:xfrm>
            <a:off x="1806074" y="1720447"/>
            <a:ext cx="1159398" cy="1364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200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rPr>
              <a:t>03</a:t>
            </a:r>
            <a:endParaRPr sz="7200">
              <a:solidFill>
                <a:srgbClr val="6C422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5" name="Google Shape;385;p8"/>
          <p:cNvSpPr/>
          <p:nvPr/>
        </p:nvSpPr>
        <p:spPr>
          <a:xfrm>
            <a:off x="1760712" y="1313352"/>
            <a:ext cx="118019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[Problem]</a:t>
            </a:r>
            <a:endParaRPr sz="2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9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Person Holding White Ceramic Coffee Cup Leaning on Brown Wooden Table" id="392" name="Google Shape;39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175577"/>
            <a:ext cx="12192001" cy="2682422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9"/>
          <p:cNvSpPr/>
          <p:nvPr/>
        </p:nvSpPr>
        <p:spPr>
          <a:xfrm>
            <a:off x="1282700" y="-9526"/>
            <a:ext cx="9626600" cy="68675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94" name="Google Shape;394;p9"/>
          <p:cNvGrpSpPr/>
          <p:nvPr/>
        </p:nvGrpSpPr>
        <p:grpSpPr>
          <a:xfrm>
            <a:off x="1671438" y="706288"/>
            <a:ext cx="8607926" cy="646331"/>
            <a:chOff x="1671438" y="706288"/>
            <a:chExt cx="8607926" cy="646331"/>
          </a:xfrm>
        </p:grpSpPr>
        <p:sp>
          <p:nvSpPr>
            <p:cNvPr id="395" name="Google Shape;395;p9"/>
            <p:cNvSpPr/>
            <p:nvPr/>
          </p:nvSpPr>
          <p:spPr>
            <a:xfrm>
              <a:off x="1671438" y="706288"/>
              <a:ext cx="1838965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6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구현이슈</a:t>
              </a:r>
              <a:endParaRPr sz="3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3655616" y="918460"/>
              <a:ext cx="662374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논문 구현 관점에서 문제를 본 결과 단계별 여러 이슈가 있었습니다.</a:t>
              </a:r>
              <a:endParaRPr/>
            </a:p>
          </p:txBody>
        </p:sp>
      </p:grpSp>
      <p:cxnSp>
        <p:nvCxnSpPr>
          <p:cNvPr id="397" name="Google Shape;397;p9"/>
          <p:cNvCxnSpPr/>
          <p:nvPr/>
        </p:nvCxnSpPr>
        <p:spPr>
          <a:xfrm>
            <a:off x="1802423" y="1875525"/>
            <a:ext cx="83439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98" name="Google Shape;398;p9"/>
          <p:cNvSpPr/>
          <p:nvPr/>
        </p:nvSpPr>
        <p:spPr>
          <a:xfrm>
            <a:off x="1956304" y="2146340"/>
            <a:ext cx="6231285" cy="9797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&lt;문장 분류&gt; 문장 극성 분류</a:t>
            </a:r>
            <a:endParaRPr sz="2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6C42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9"/>
          <p:cNvSpPr/>
          <p:nvPr/>
        </p:nvSpPr>
        <p:spPr>
          <a:xfrm>
            <a:off x="1806074" y="1720447"/>
            <a:ext cx="1307563" cy="13642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200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rPr>
              <a:t>05</a:t>
            </a:r>
            <a:endParaRPr sz="7200">
              <a:solidFill>
                <a:srgbClr val="6C422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00" name="Google Shape;400;p9"/>
          <p:cNvSpPr/>
          <p:nvPr/>
        </p:nvSpPr>
        <p:spPr>
          <a:xfrm>
            <a:off x="2082321" y="2591089"/>
            <a:ext cx="6608786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비교 문장도   동일한  극성 사전 이용해  극성 분류</a:t>
            </a:r>
            <a:endParaRPr sz="105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9"/>
          <p:cNvSpPr/>
          <p:nvPr/>
        </p:nvSpPr>
        <p:spPr>
          <a:xfrm>
            <a:off x="1989611" y="3060207"/>
            <a:ext cx="489634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1위.  MQPA 프로젝트 에서 개발된 POS/NEG 워드 세트 사용 (링크 참조)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9"/>
          <p:cNvSpPr/>
          <p:nvPr/>
        </p:nvSpPr>
        <p:spPr>
          <a:xfrm>
            <a:off x="1989611" y="3533169"/>
            <a:ext cx="198002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2위.  몇가지 단어 추가 하여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3" name="Google Shape;403;p9"/>
          <p:cNvSpPr/>
          <p:nvPr/>
        </p:nvSpPr>
        <p:spPr>
          <a:xfrm>
            <a:off x="3941070" y="4600901"/>
            <a:ext cx="38985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89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9"/>
          <p:cNvSpPr/>
          <p:nvPr/>
        </p:nvSpPr>
        <p:spPr>
          <a:xfrm>
            <a:off x="3912456" y="3551988"/>
            <a:ext cx="316747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POS 1974 / NEG 4605 </a:t>
            </a: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극성사전 구축</a:t>
            </a:r>
            <a:endParaRPr/>
          </a:p>
        </p:txBody>
      </p:sp>
      <p:sp>
        <p:nvSpPr>
          <p:cNvPr id="405" name="Google Shape;405;p9"/>
          <p:cNvSpPr/>
          <p:nvPr/>
        </p:nvSpPr>
        <p:spPr>
          <a:xfrm>
            <a:off x="1989611" y="4025093"/>
            <a:ext cx="5421677" cy="3836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3위.  직관적이지 않은 리뷰(약간의 부정)  구분 위해  28 개의 부정단어 수동 구축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9"/>
          <p:cNvSpPr/>
          <p:nvPr/>
        </p:nvSpPr>
        <p:spPr>
          <a:xfrm>
            <a:off x="1956304" y="4667358"/>
            <a:ext cx="101181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4위.   정밀도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7" name="Google Shape;407;p9"/>
          <p:cNvSpPr/>
          <p:nvPr/>
        </p:nvSpPr>
        <p:spPr>
          <a:xfrm>
            <a:off x="1956304" y="5110792"/>
            <a:ext cx="100059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         재현율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8" name="Google Shape;408;p9"/>
          <p:cNvSpPr/>
          <p:nvPr/>
        </p:nvSpPr>
        <p:spPr>
          <a:xfrm>
            <a:off x="3176159" y="4717061"/>
            <a:ext cx="2027437" cy="201143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9" name="Google Shape;409;p9"/>
          <p:cNvSpPr/>
          <p:nvPr/>
        </p:nvSpPr>
        <p:spPr>
          <a:xfrm>
            <a:off x="3176159" y="5167248"/>
            <a:ext cx="2291387" cy="216851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0" name="Google Shape;410;p9"/>
          <p:cNvSpPr/>
          <p:nvPr/>
        </p:nvSpPr>
        <p:spPr>
          <a:xfrm>
            <a:off x="3170123" y="4675502"/>
            <a:ext cx="5229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82%</a:t>
            </a:r>
            <a:endParaRPr sz="14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1" name="Google Shape;411;p9"/>
          <p:cNvSpPr/>
          <p:nvPr/>
        </p:nvSpPr>
        <p:spPr>
          <a:xfrm>
            <a:off x="3172731" y="5125814"/>
            <a:ext cx="5229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86%</a:t>
            </a:r>
            <a:endParaRPr sz="14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12" name="Google Shape;412;p9"/>
          <p:cNvPicPr preferRelativeResize="0"/>
          <p:nvPr/>
        </p:nvPicPr>
        <p:blipFill rotWithShape="1">
          <a:blip r:embed="rId4">
            <a:alphaModFix/>
          </a:blip>
          <a:srcRect b="0" l="2453" r="12661" t="0"/>
          <a:stretch/>
        </p:blipFill>
        <p:spPr>
          <a:xfrm>
            <a:off x="5715592" y="4559272"/>
            <a:ext cx="4675407" cy="13526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9"/>
          <p:cNvPicPr preferRelativeResize="0"/>
          <p:nvPr/>
        </p:nvPicPr>
        <p:blipFill rotWithShape="1">
          <a:blip r:embed="rId5">
            <a:alphaModFix amt="91000"/>
          </a:blip>
          <a:srcRect b="-1040" l="1547" r="1937" t="3659"/>
          <a:stretch/>
        </p:blipFill>
        <p:spPr>
          <a:xfrm>
            <a:off x="7730983" y="3076962"/>
            <a:ext cx="2657483" cy="1348178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9"/>
          <p:cNvSpPr/>
          <p:nvPr/>
        </p:nvSpPr>
        <p:spPr>
          <a:xfrm>
            <a:off x="1760712" y="1313352"/>
            <a:ext cx="118019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[Problem]</a:t>
            </a:r>
            <a:endParaRPr sz="20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9"/>
          <p:cNvSpPr/>
          <p:nvPr/>
        </p:nvSpPr>
        <p:spPr>
          <a:xfrm>
            <a:off x="7281979" y="6214310"/>
            <a:ext cx="4831033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u="sng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[19] MPQA corpus http://www.cs.pitt.edu/mpqa,2002.</a:t>
            </a: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14:pan dir="u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2019-01-07T04:49:57Z</dcterms:created>
  <dc:creator>윤상림</dc:creator>
</cp:coreProperties>
</file>